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63"/>
  </p:notesMasterIdLst>
  <p:sldIdLst>
    <p:sldId id="256" r:id="rId3"/>
    <p:sldId id="30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76" r:id="rId34"/>
    <p:sldId id="289" r:id="rId35"/>
    <p:sldId id="291" r:id="rId36"/>
    <p:sldId id="290" r:id="rId37"/>
    <p:sldId id="292" r:id="rId38"/>
    <p:sldId id="293" r:id="rId39"/>
    <p:sldId id="314" r:id="rId40"/>
    <p:sldId id="319" r:id="rId41"/>
    <p:sldId id="317" r:id="rId42"/>
    <p:sldId id="315" r:id="rId43"/>
    <p:sldId id="316" r:id="rId44"/>
    <p:sldId id="294" r:id="rId45"/>
    <p:sldId id="295" r:id="rId46"/>
    <p:sldId id="296" r:id="rId47"/>
    <p:sldId id="297" r:id="rId48"/>
    <p:sldId id="303" r:id="rId49"/>
    <p:sldId id="298" r:id="rId50"/>
    <p:sldId id="299" r:id="rId51"/>
    <p:sldId id="300" r:id="rId52"/>
    <p:sldId id="302" r:id="rId53"/>
    <p:sldId id="305" r:id="rId54"/>
    <p:sldId id="306" r:id="rId55"/>
    <p:sldId id="307" r:id="rId56"/>
    <p:sldId id="308" r:id="rId57"/>
    <p:sldId id="309" r:id="rId58"/>
    <p:sldId id="310" r:id="rId59"/>
    <p:sldId id="313" r:id="rId60"/>
    <p:sldId id="312" r:id="rId61"/>
    <p:sldId id="311" r:id="rId6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231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05F3B-0113-4035-9966-BD45868B086F}" type="datetimeFigureOut">
              <a:rPr lang="th-TH" smtClean="0"/>
              <a:t>30/08/62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CB6C5-EF39-41F1-87CF-2D13AA17B5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5593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CB6C5-EF39-41F1-87CF-2D13AA17B5BB}" type="slidenum">
              <a:rPr lang="th-TH" smtClean="0"/>
              <a:t>31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0954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95736" y="3573016"/>
            <a:ext cx="6732240" cy="1412776"/>
          </a:xfrm>
          <a:custGeom>
            <a:avLst/>
            <a:gdLst/>
            <a:ahLst/>
            <a:cxnLst/>
            <a:rect l="l" t="t" r="r" b="b"/>
            <a:pathLst>
              <a:path w="4328021" h="2160240">
                <a:moveTo>
                  <a:pt x="260655" y="0"/>
                </a:moveTo>
                <a:lnTo>
                  <a:pt x="4328021" y="0"/>
                </a:lnTo>
                <a:lnTo>
                  <a:pt x="4328021" y="2160240"/>
                </a:lnTo>
                <a:lnTo>
                  <a:pt x="260655" y="2160240"/>
                </a:lnTo>
                <a:cubicBezTo>
                  <a:pt x="116699" y="2160240"/>
                  <a:pt x="0" y="2043541"/>
                  <a:pt x="0" y="1899585"/>
                </a:cubicBezTo>
                <a:lnTo>
                  <a:pt x="0" y="260655"/>
                </a:lnTo>
                <a:cubicBezTo>
                  <a:pt x="0" y="116699"/>
                  <a:pt x="116699" y="0"/>
                  <a:pt x="260655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 </a:t>
            </a:r>
            <a: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31 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สิงหาคม </a:t>
            </a:r>
            <a: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2562 </a:t>
            </a:r>
          </a:p>
          <a:p>
            <a:pPr algn="r"/>
            <a:r>
              <a:rPr lang="th-TH" altLang="ko-KR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ณ ห้องประชุมหอมหวน  พรทวีทัศน์ โรงเรียนสิงห์บุรี</a:t>
            </a:r>
            <a:endParaRPr lang="ko-KR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 rot="19516806">
            <a:off x="500058" y="1877199"/>
            <a:ext cx="7082388" cy="15696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kumimoji="0" lang="th-TH" altLang="th-TH" sz="4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การอบรมเชิงปฏิบัติการการเขียนโครงการ</a:t>
            </a:r>
          </a:p>
          <a:p>
            <a:pPr algn="ctr" eaLnBrk="1" hangingPunct="1"/>
            <a:r>
              <a:rPr kumimoji="0" lang="th-TH" altLang="th-TH" sz="4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และการรายงานผลการดำเนินโครงการ</a:t>
            </a:r>
            <a:endParaRPr kumimoji="0" lang="th-TH" altLang="th-TH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08611" y="6093296"/>
            <a:ext cx="40030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ผู้ช่วยศาสตราจารย์ ดร.กุลชลี  จงเจริญ</a:t>
            </a:r>
            <a:endParaRPr lang="en-US" altLang="th-TH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2114" y="332656"/>
            <a:ext cx="8577172" cy="6356351"/>
            <a:chOff x="847" y="1717"/>
            <a:chExt cx="4499" cy="4004"/>
          </a:xfrm>
        </p:grpSpPr>
        <p:sp>
          <p:nvSpPr>
            <p:cNvPr id="3" name="Rectangle 8"/>
            <p:cNvSpPr>
              <a:spLocks noChangeArrowheads="1"/>
            </p:cNvSpPr>
            <p:nvPr/>
          </p:nvSpPr>
          <p:spPr bwMode="auto">
            <a:xfrm>
              <a:off x="847" y="1717"/>
              <a:ext cx="666" cy="4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dist="52363" dir="20757825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lnSpc>
                  <a:spcPct val="135000"/>
                </a:lnSpc>
                <a:defRPr/>
              </a:pPr>
              <a:r>
                <a:rPr kumimoji="0" lang="en-US" sz="3200" b="1" dirty="0">
                  <a:solidFill>
                    <a:srgbClr val="FFFF00"/>
                  </a:solidFill>
                  <a:latin typeface="Comic Sans MS" pitchFamily="66" charset="0"/>
                  <a:cs typeface="JasmineUPC" pitchFamily="18" charset="-34"/>
                </a:rPr>
                <a:t>What</a:t>
              </a:r>
              <a:endParaRPr kumimoji="0" lang="th-TH" sz="3200" b="1" dirty="0">
                <a:solidFill>
                  <a:srgbClr val="FFFF00"/>
                </a:solidFill>
                <a:latin typeface="Comic Sans MS" pitchFamily="66" charset="0"/>
                <a:cs typeface="JasmineUPC" pitchFamily="18" charset="-34"/>
              </a:endParaRPr>
            </a:p>
          </p:txBody>
        </p:sp>
        <p:sp>
          <p:nvSpPr>
            <p:cNvPr id="4" name="Rectangle 9"/>
            <p:cNvSpPr>
              <a:spLocks noChangeArrowheads="1"/>
            </p:cNvSpPr>
            <p:nvPr/>
          </p:nvSpPr>
          <p:spPr bwMode="auto">
            <a:xfrm>
              <a:off x="1513" y="2173"/>
              <a:ext cx="3833" cy="3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r>
                <a:rPr kumimoji="0" lang="th-TH" altLang="th-TH" sz="36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(จะทำอะไร</a:t>
              </a:r>
              <a:r>
                <a:rPr kumimoji="0" lang="en-US" altLang="th-TH" sz="36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?</a:t>
              </a:r>
              <a:r>
                <a:rPr kumimoji="0" lang="th-TH" altLang="th-TH" sz="36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)</a:t>
              </a:r>
              <a:r>
                <a:rPr kumimoji="0" lang="en-US" altLang="th-TH" sz="36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..</a:t>
              </a:r>
              <a:r>
                <a:rPr kumimoji="0" lang="th-TH" altLang="th-TH" sz="36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จะต้องวิเคราะห์ว่า...  </a:t>
              </a:r>
            </a:p>
            <a:p>
              <a:pPr eaLnBrk="1" hangingPunct="1"/>
              <a:endParaRPr kumimoji="0"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โครงการนั้นมีวัตถุประสงค์และเป้าหมายชัดเจนหรือไม่  </a:t>
              </a:r>
            </a:p>
            <a:p>
              <a:pPr eaLnBrk="1" hangingPunct="1">
                <a:lnSpc>
                  <a:spcPct val="150000"/>
                </a:lnSpc>
              </a:pP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วัตถุประสงค์มีความสอดคล้องกับนโยบายมากน้อยเพียงใด</a:t>
              </a:r>
            </a:p>
            <a:p>
              <a:pPr eaLnBrk="1" hangingPunct="1">
                <a:lnSpc>
                  <a:spcPct val="150000"/>
                </a:lnSpc>
              </a:pP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กิจกรรมใดบ้างที่ต้องดำเนินการ สอดคล้องกับวัตถุประสงค์และเป้าหมายหรือไม่</a:t>
              </a:r>
            </a:p>
            <a:p>
              <a:pPr eaLnBrk="1" hangingPunct="1">
                <a:lnSpc>
                  <a:spcPct val="150000"/>
                </a:lnSpc>
              </a:pP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มีการกำหนดแผน/แนวทางการดำเนินงาน </a:t>
              </a:r>
              <a:r>
                <a:rPr kumimoji="0" lang="th-TH" altLang="th-TH" sz="3200" b="1" dirty="0" smtClean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แต่ละ</a:t>
              </a: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กิจกรรม/ขั้นตอนอย่างชัดเจนหรือไม่</a:t>
              </a:r>
            </a:p>
          </p:txBody>
        </p:sp>
      </p:grpSp>
      <p:sp>
        <p:nvSpPr>
          <p:cNvPr id="5" name="Right Arrow 4"/>
          <p:cNvSpPr/>
          <p:nvPr/>
        </p:nvSpPr>
        <p:spPr>
          <a:xfrm>
            <a:off x="1043608" y="2492896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ight Arrow 5"/>
          <p:cNvSpPr/>
          <p:nvPr/>
        </p:nvSpPr>
        <p:spPr>
          <a:xfrm>
            <a:off x="1041537" y="3140968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ight Arrow 6"/>
          <p:cNvSpPr/>
          <p:nvPr/>
        </p:nvSpPr>
        <p:spPr>
          <a:xfrm>
            <a:off x="1041537" y="3872781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ight Arrow 7"/>
          <p:cNvSpPr/>
          <p:nvPr/>
        </p:nvSpPr>
        <p:spPr>
          <a:xfrm>
            <a:off x="1078338" y="5414925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975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99592" y="1052736"/>
            <a:ext cx="7491598" cy="4156075"/>
            <a:chOff x="960" y="1717"/>
            <a:chExt cx="4319" cy="2618"/>
          </a:xfrm>
        </p:grpSpPr>
        <p:sp>
          <p:nvSpPr>
            <p:cNvPr id="3" name="Rectangle 8"/>
            <p:cNvSpPr>
              <a:spLocks noChangeArrowheads="1"/>
            </p:cNvSpPr>
            <p:nvPr/>
          </p:nvSpPr>
          <p:spPr bwMode="auto">
            <a:xfrm>
              <a:off x="960" y="1717"/>
              <a:ext cx="745" cy="4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dist="52363" dir="20757825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lnSpc>
                  <a:spcPct val="135000"/>
                </a:lnSpc>
                <a:defRPr/>
              </a:pPr>
              <a:r>
                <a:rPr kumimoji="0" lang="en-US" sz="3200" b="1" dirty="0">
                  <a:solidFill>
                    <a:srgbClr val="FFFF00"/>
                  </a:solidFill>
                  <a:latin typeface="Comic Sans MS" panose="030F0702030302020204" pitchFamily="66" charset="0"/>
                  <a:cs typeface="TH SarabunPSK" panose="020B0500040200020003" pitchFamily="34" charset="-34"/>
                </a:rPr>
                <a:t>When</a:t>
              </a:r>
              <a:endParaRPr kumimoji="0" lang="th-TH" sz="3200" b="1" dirty="0">
                <a:solidFill>
                  <a:srgbClr val="FFFF00"/>
                </a:solidFill>
                <a:latin typeface="Comic Sans MS" panose="030F0702030302020204" pitchFamily="66" charset="0"/>
                <a:cs typeface="TH SarabunPSK" panose="020B0500040200020003" pitchFamily="34" charset="-34"/>
              </a:endParaRPr>
            </a:p>
          </p:txBody>
        </p:sp>
        <p:sp>
          <p:nvSpPr>
            <p:cNvPr id="4" name="Rectangle 9"/>
            <p:cNvSpPr>
              <a:spLocks noChangeArrowheads="1"/>
            </p:cNvSpPr>
            <p:nvPr/>
          </p:nvSpPr>
          <p:spPr bwMode="auto">
            <a:xfrm>
              <a:off x="1583" y="2261"/>
              <a:ext cx="3696" cy="2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(จะทำเมื่อใด</a:t>
              </a:r>
              <a:r>
                <a:rPr kumimoji="0" lang="en-US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?</a:t>
              </a: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)</a:t>
              </a:r>
              <a:r>
                <a:rPr kumimoji="0" lang="en-US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..</a:t>
              </a: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จะต้องวิเคราะห์ว่า...  </a:t>
              </a:r>
            </a:p>
            <a:p>
              <a:pPr eaLnBrk="1" hangingPunct="1"/>
              <a:endParaRPr kumimoji="0"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โครงการนั้น จะเริ่มดำเนินงานและ</a:t>
              </a:r>
              <a:r>
                <a:rPr kumimoji="0" lang="th-TH" altLang="th-TH" sz="3200" b="1" dirty="0" smtClean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สิ้นสุดแล้ว</a:t>
              </a: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เสร็จเมื่อใด</a:t>
              </a:r>
            </a:p>
            <a:p>
              <a:pPr eaLnBrk="1" hangingPunct="1">
                <a:lnSpc>
                  <a:spcPct val="150000"/>
                </a:lnSpc>
              </a:pP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ระยะเวลาและช่วงการดำเนินงานเหมาะสมหรือไม่ ระยะเวลาของแต่ละกิจกรรม</a:t>
              </a:r>
              <a:r>
                <a:rPr kumimoji="0" lang="th-TH" altLang="th-TH" sz="3200" b="1" dirty="0" smtClean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สอดคล้องเหมาะสม</a:t>
              </a: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หรือไม่  </a:t>
              </a:r>
            </a:p>
          </p:txBody>
        </p:sp>
      </p:grpSp>
      <p:sp>
        <p:nvSpPr>
          <p:cNvPr id="5" name="Right Arrow 4"/>
          <p:cNvSpPr/>
          <p:nvPr/>
        </p:nvSpPr>
        <p:spPr>
          <a:xfrm>
            <a:off x="1365698" y="3189698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ight Arrow 5"/>
          <p:cNvSpPr/>
          <p:nvPr/>
        </p:nvSpPr>
        <p:spPr>
          <a:xfrm>
            <a:off x="1365698" y="3861048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ight Arrow 6"/>
          <p:cNvSpPr/>
          <p:nvPr/>
        </p:nvSpPr>
        <p:spPr>
          <a:xfrm>
            <a:off x="1344523" y="4612285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564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043608" y="764704"/>
            <a:ext cx="6467477" cy="3571875"/>
            <a:chOff x="960" y="1717"/>
            <a:chExt cx="4182" cy="2250"/>
          </a:xfrm>
        </p:grpSpPr>
        <p:sp>
          <p:nvSpPr>
            <p:cNvPr id="3" name="Rectangle 8"/>
            <p:cNvSpPr>
              <a:spLocks noChangeArrowheads="1"/>
            </p:cNvSpPr>
            <p:nvPr/>
          </p:nvSpPr>
          <p:spPr bwMode="auto">
            <a:xfrm>
              <a:off x="960" y="1717"/>
              <a:ext cx="972" cy="4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dist="52363" dir="20757825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lnSpc>
                  <a:spcPct val="135000"/>
                </a:lnSpc>
                <a:defRPr/>
              </a:pPr>
              <a:r>
                <a:rPr kumimoji="0" lang="en-US" sz="3200" b="1" dirty="0">
                  <a:solidFill>
                    <a:srgbClr val="FFFF00"/>
                  </a:solidFill>
                  <a:latin typeface="Comic Sans MS" pitchFamily="66" charset="0"/>
                  <a:cs typeface="JasmineUPC" pitchFamily="18" charset="-34"/>
                </a:rPr>
                <a:t>Where</a:t>
              </a:r>
              <a:endParaRPr kumimoji="0" lang="th-TH" sz="3200" b="1" dirty="0">
                <a:solidFill>
                  <a:srgbClr val="FFFF00"/>
                </a:solidFill>
                <a:latin typeface="Comic Sans MS" pitchFamily="66" charset="0"/>
                <a:cs typeface="JasmineUPC" pitchFamily="18" charset="-34"/>
              </a:endParaRPr>
            </a:p>
          </p:txBody>
        </p:sp>
        <p:sp>
          <p:nvSpPr>
            <p:cNvPr id="4" name="Rectangle 9"/>
            <p:cNvSpPr>
              <a:spLocks noChangeArrowheads="1"/>
            </p:cNvSpPr>
            <p:nvPr/>
          </p:nvSpPr>
          <p:spPr bwMode="auto">
            <a:xfrm>
              <a:off x="1446" y="2397"/>
              <a:ext cx="3696" cy="1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(จะทำที่ไหน</a:t>
              </a:r>
              <a:r>
                <a:rPr kumimoji="0" lang="en-US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?</a:t>
              </a: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)</a:t>
              </a:r>
              <a:r>
                <a:rPr kumimoji="0" lang="en-US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..</a:t>
              </a: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จะต้องวิเคราะห์ว่า...  </a:t>
              </a:r>
            </a:p>
            <a:p>
              <a:pPr eaLnBrk="1" hangingPunct="1"/>
              <a:endParaRPr kumimoji="0"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kumimoji="0" lang="th-TH" altLang="th-TH" sz="3200" b="1" dirty="0" smtClean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สถานที่</a:t>
              </a: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ของการดำเนินงานโครงการอยู่ที่ใด</a:t>
              </a:r>
            </a:p>
            <a:p>
              <a:pPr eaLnBrk="1" hangingPunct="1">
                <a:lnSpc>
                  <a:spcPct val="150000"/>
                </a:lnSpc>
              </a:pP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เป็นแหล่งหรือสถานที่เหมาะสมหรือไม่</a:t>
              </a:r>
            </a:p>
          </p:txBody>
        </p:sp>
      </p:grpSp>
      <p:sp>
        <p:nvSpPr>
          <p:cNvPr id="5" name="Right Arrow 4"/>
          <p:cNvSpPr/>
          <p:nvPr/>
        </p:nvSpPr>
        <p:spPr>
          <a:xfrm>
            <a:off x="1259632" y="3080155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ight Arrow 5"/>
          <p:cNvSpPr/>
          <p:nvPr/>
        </p:nvSpPr>
        <p:spPr>
          <a:xfrm>
            <a:off x="1259632" y="3789040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184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99592" y="692696"/>
            <a:ext cx="7583363" cy="6454777"/>
            <a:chOff x="960" y="1717"/>
            <a:chExt cx="4547" cy="4066"/>
          </a:xfrm>
        </p:grpSpPr>
        <p:sp>
          <p:nvSpPr>
            <p:cNvPr id="3" name="Rectangle 8"/>
            <p:cNvSpPr>
              <a:spLocks noChangeArrowheads="1"/>
            </p:cNvSpPr>
            <p:nvPr/>
          </p:nvSpPr>
          <p:spPr bwMode="auto">
            <a:xfrm>
              <a:off x="960" y="1717"/>
              <a:ext cx="726" cy="4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dist="52363" dir="20757825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lnSpc>
                  <a:spcPct val="135000"/>
                </a:lnSpc>
                <a:defRPr/>
              </a:pPr>
              <a:r>
                <a:rPr kumimoji="0" lang="en-US" sz="3200" b="1" dirty="0">
                  <a:solidFill>
                    <a:srgbClr val="FFFF00"/>
                  </a:solidFill>
                  <a:latin typeface="Comic Sans MS" pitchFamily="66" charset="0"/>
                  <a:cs typeface="JasmineUPC" pitchFamily="18" charset="-34"/>
                </a:rPr>
                <a:t>Who</a:t>
              </a:r>
              <a:endParaRPr kumimoji="0" lang="th-TH" sz="3200" b="1" dirty="0">
                <a:solidFill>
                  <a:srgbClr val="FFFF00"/>
                </a:solidFill>
                <a:latin typeface="Comic Sans MS" pitchFamily="66" charset="0"/>
                <a:cs typeface="JasmineUPC" pitchFamily="18" charset="-34"/>
              </a:endParaRPr>
            </a:p>
          </p:txBody>
        </p:sp>
        <p:sp>
          <p:nvSpPr>
            <p:cNvPr id="4" name="Rectangle 9"/>
            <p:cNvSpPr>
              <a:spLocks noChangeArrowheads="1"/>
            </p:cNvSpPr>
            <p:nvPr/>
          </p:nvSpPr>
          <p:spPr bwMode="auto">
            <a:xfrm>
              <a:off x="1811" y="1809"/>
              <a:ext cx="3696" cy="3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(ใครทำ</a:t>
              </a:r>
              <a:r>
                <a:rPr kumimoji="0" lang="en-US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?</a:t>
              </a: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)</a:t>
              </a:r>
              <a:r>
                <a:rPr kumimoji="0" lang="en-US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..</a:t>
              </a: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จะต้องวิเคราะห์ว่า...  </a:t>
              </a:r>
            </a:p>
            <a:p>
              <a:pPr eaLnBrk="1" hangingPunct="1"/>
              <a:endParaRPr kumimoji="0" lang="th-TH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ใครบ้างเป็นผู้ทำโครงการนั้น  </a:t>
              </a:r>
            </a:p>
            <a:p>
              <a:pPr eaLnBrk="1" hangingPunct="1">
                <a:lnSpc>
                  <a:spcPct val="150000"/>
                </a:lnSpc>
              </a:pP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ผู้รับผิดชอบมีคุณสมบัติและความเหมาะสมหรือไม่</a:t>
              </a:r>
            </a:p>
            <a:p>
              <a:pPr eaLnBrk="1" hangingPunct="1">
                <a:lnSpc>
                  <a:spcPct val="150000"/>
                </a:lnSpc>
              </a:pP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หากมีหลายหน่วยงาน มีการกำหนดหน่วยงานหลักหรือเจ้าภาพไว้อย่างชัดเจน เหมาะสมหรือไม่ และมีการกำหนดบทบาท  แต่ละหน่วยงานไว้อย่างชัดเจนหรือไม่</a:t>
              </a:r>
            </a:p>
          </p:txBody>
        </p:sp>
      </p:grpSp>
      <p:sp>
        <p:nvSpPr>
          <p:cNvPr id="5" name="Right Arrow 4"/>
          <p:cNvSpPr/>
          <p:nvPr/>
        </p:nvSpPr>
        <p:spPr>
          <a:xfrm>
            <a:off x="1652742" y="2204864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ight Arrow 5"/>
          <p:cNvSpPr/>
          <p:nvPr/>
        </p:nvSpPr>
        <p:spPr>
          <a:xfrm>
            <a:off x="1674571" y="2960839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ight Arrow 6"/>
          <p:cNvSpPr/>
          <p:nvPr/>
        </p:nvSpPr>
        <p:spPr>
          <a:xfrm>
            <a:off x="1681132" y="3716814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73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99592" y="692696"/>
            <a:ext cx="7632848" cy="5432426"/>
            <a:chOff x="960" y="1717"/>
            <a:chExt cx="4608" cy="3422"/>
          </a:xfrm>
        </p:grpSpPr>
        <p:sp>
          <p:nvSpPr>
            <p:cNvPr id="3" name="Rectangle 8"/>
            <p:cNvSpPr>
              <a:spLocks noChangeArrowheads="1"/>
            </p:cNvSpPr>
            <p:nvPr/>
          </p:nvSpPr>
          <p:spPr bwMode="auto">
            <a:xfrm>
              <a:off x="960" y="1717"/>
              <a:ext cx="943" cy="4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dist="52363" dir="20757825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lnSpc>
                  <a:spcPct val="135000"/>
                </a:lnSpc>
                <a:defRPr/>
              </a:pPr>
              <a:r>
                <a:rPr kumimoji="0" lang="en-US" sz="3200" b="1" dirty="0">
                  <a:solidFill>
                    <a:srgbClr val="FFFF00"/>
                  </a:solidFill>
                  <a:latin typeface="Comic Sans MS" pitchFamily="66" charset="0"/>
                  <a:cs typeface="JasmineUPC" pitchFamily="18" charset="-34"/>
                </a:rPr>
                <a:t>Whom</a:t>
              </a:r>
              <a:endParaRPr kumimoji="0" lang="th-TH" sz="3200" b="1" dirty="0">
                <a:solidFill>
                  <a:srgbClr val="FFFF00"/>
                </a:solidFill>
                <a:latin typeface="Comic Sans MS" pitchFamily="66" charset="0"/>
                <a:cs typeface="JasmineUPC" pitchFamily="18" charset="-34"/>
              </a:endParaRPr>
            </a:p>
          </p:txBody>
        </p:sp>
        <p:sp>
          <p:nvSpPr>
            <p:cNvPr id="4" name="Rectangle 9"/>
            <p:cNvSpPr>
              <a:spLocks noChangeArrowheads="1"/>
            </p:cNvSpPr>
            <p:nvPr/>
          </p:nvSpPr>
          <p:spPr bwMode="auto">
            <a:xfrm>
              <a:off x="1872" y="1824"/>
              <a:ext cx="3696" cy="3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r>
                <a:rPr kumimoji="0" lang="th-TH" altLang="th-TH" sz="3200" b="1" dirty="0">
                  <a:latin typeface="Comic Sans MS" panose="030F0702030302020204" pitchFamily="66" charset="0"/>
                  <a:cs typeface="JasmineUPC" panose="02020603050405020304" pitchFamily="18" charset="-34"/>
                </a:rPr>
                <a:t>  </a:t>
              </a: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(ทำเพื่อใคร</a:t>
              </a:r>
              <a:r>
                <a:rPr kumimoji="0" lang="en-US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?</a:t>
              </a: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)</a:t>
              </a:r>
              <a:r>
                <a:rPr kumimoji="0" lang="en-US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..</a:t>
              </a: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จะต้องวิเคราะห์ว่า...  </a:t>
              </a:r>
            </a:p>
            <a:p>
              <a:pPr eaLnBrk="1" hangingPunct="1"/>
              <a:endParaRPr kumimoji="0"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eaLnBrk="1" hangingPunct="1"/>
              <a:endParaRPr kumimoji="0"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ผู้ที่ได้รับผลประโยชน์จากโครงการเป็นใคร </a:t>
              </a:r>
              <a:r>
                <a:rPr kumimoji="0" lang="th-TH" altLang="th-TH" sz="3200" b="1" dirty="0" smtClean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มี</a:t>
              </a: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ความต้องการ จำเป็น เหมาะสมหรือไม่</a:t>
              </a:r>
            </a:p>
            <a:p>
              <a:pPr eaLnBrk="1" hangingPunct="1">
                <a:lnSpc>
                  <a:spcPct val="150000"/>
                </a:lnSpc>
              </a:pP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ความพร้อมของกลุ่มเป้าหมาย สภาพแวดล้อม วัฒนธรรม ประเพณีปฏิบัติด้านสังคมของกลุ่มเป้าหมายเป็นอย่างไร </a:t>
              </a:r>
            </a:p>
          </p:txBody>
        </p:sp>
      </p:grpSp>
      <p:sp>
        <p:nvSpPr>
          <p:cNvPr id="5" name="Right Arrow 4"/>
          <p:cNvSpPr/>
          <p:nvPr/>
        </p:nvSpPr>
        <p:spPr>
          <a:xfrm>
            <a:off x="1680600" y="2564904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ight Arrow 5"/>
          <p:cNvSpPr/>
          <p:nvPr/>
        </p:nvSpPr>
        <p:spPr>
          <a:xfrm>
            <a:off x="1698772" y="4056947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740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3568" y="476672"/>
            <a:ext cx="7920880" cy="6172201"/>
            <a:chOff x="960" y="1717"/>
            <a:chExt cx="4608" cy="3888"/>
          </a:xfrm>
        </p:grpSpPr>
        <p:sp>
          <p:nvSpPr>
            <p:cNvPr id="3" name="Rectangle 8"/>
            <p:cNvSpPr>
              <a:spLocks noChangeArrowheads="1"/>
            </p:cNvSpPr>
            <p:nvPr/>
          </p:nvSpPr>
          <p:spPr bwMode="auto">
            <a:xfrm>
              <a:off x="960" y="1717"/>
              <a:ext cx="652" cy="4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dist="52363" dir="20757825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lnSpc>
                  <a:spcPct val="135000"/>
                </a:lnSpc>
                <a:defRPr/>
              </a:pPr>
              <a:r>
                <a:rPr kumimoji="0" lang="en-US" sz="3200" b="1" dirty="0">
                  <a:solidFill>
                    <a:srgbClr val="FFFF00"/>
                  </a:solidFill>
                  <a:latin typeface="Comic Sans MS" pitchFamily="66" charset="0"/>
                  <a:cs typeface="JasmineUPC" pitchFamily="18" charset="-34"/>
                </a:rPr>
                <a:t>How</a:t>
              </a:r>
              <a:endParaRPr kumimoji="0" lang="th-TH" sz="3200" b="1" dirty="0">
                <a:solidFill>
                  <a:srgbClr val="FFFF00"/>
                </a:solidFill>
                <a:latin typeface="Comic Sans MS" pitchFamily="66" charset="0"/>
                <a:cs typeface="JasmineUPC" pitchFamily="18" charset="-34"/>
              </a:endParaRPr>
            </a:p>
          </p:txBody>
        </p:sp>
        <p:sp>
          <p:nvSpPr>
            <p:cNvPr id="4" name="Rectangle 9"/>
            <p:cNvSpPr>
              <a:spLocks noChangeArrowheads="1"/>
            </p:cNvSpPr>
            <p:nvPr/>
          </p:nvSpPr>
          <p:spPr bwMode="auto">
            <a:xfrm>
              <a:off x="1872" y="1824"/>
              <a:ext cx="3696" cy="3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(ทำอย่างไร</a:t>
              </a:r>
              <a:r>
                <a:rPr kumimoji="0" lang="en-US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?</a:t>
              </a: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)</a:t>
              </a:r>
              <a:r>
                <a:rPr kumimoji="0" lang="en-US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..</a:t>
              </a: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จะต้องวิเคราะห์ว่า...  </a:t>
              </a:r>
            </a:p>
            <a:p>
              <a:pPr eaLnBrk="1" hangingPunct="1">
                <a:lnSpc>
                  <a:spcPct val="150000"/>
                </a:lnSpc>
              </a:pPr>
              <a:endParaRPr kumimoji="0"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มีวิธีการดำเนินงาน หรือบริหารโครงการอย่างไร จึงจะทำให้โครงการบรรลุเป้าหมายหรือวัตถุประสงค์ที่ได้กำหนดไว้</a:t>
              </a:r>
            </a:p>
            <a:p>
              <a:pPr eaLnBrk="1" hangingPunct="1">
                <a:lnSpc>
                  <a:spcPct val="150000"/>
                </a:lnSpc>
              </a:pPr>
              <a:r>
                <a:rPr kumimoji="0" lang="th-TH" altLang="th-TH" sz="3200" b="1" dirty="0" smtClean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พิจารณา</a:t>
              </a: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ปัจจัยหลักแห่ง</a:t>
              </a:r>
              <a:r>
                <a:rPr kumimoji="0" lang="th-TH" altLang="th-TH" sz="3200" b="1" dirty="0" smtClean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ความสำเร็จและ</a:t>
              </a: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กลยุทธ์การดำเนินงาน เพื่อให้เกิดประสิทธิภาพและประสิทธิผลและความคุ้มค่า</a:t>
              </a:r>
            </a:p>
          </p:txBody>
        </p:sp>
      </p:grpSp>
      <p:sp>
        <p:nvSpPr>
          <p:cNvPr id="5" name="Right Arrow 4"/>
          <p:cNvSpPr/>
          <p:nvPr/>
        </p:nvSpPr>
        <p:spPr>
          <a:xfrm>
            <a:off x="1624298" y="2420888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ight Arrow 5"/>
          <p:cNvSpPr/>
          <p:nvPr/>
        </p:nvSpPr>
        <p:spPr>
          <a:xfrm>
            <a:off x="1667740" y="4581128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185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ChangeArrowheads="1"/>
          </p:cNvSpPr>
          <p:nvPr/>
        </p:nvSpPr>
        <p:spPr bwMode="auto">
          <a:xfrm>
            <a:off x="0" y="360140"/>
            <a:ext cx="9144000" cy="836612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kumimoji="0" lang="th-TH" altLang="th-TH" sz="44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ลักษณะของโครงการที่ดี</a:t>
            </a:r>
            <a:endParaRPr kumimoji="0" lang="en-US" altLang="th-TH" sz="4400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1196752"/>
            <a:ext cx="849694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</a:t>
            </a:r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แก้ปัญหาขององค์กรหรือหน่วยงาน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</a:t>
            </a:r>
          </a:p>
          <a:p>
            <a: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รายละเอียด 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 และเป้าหมาย</a:t>
            </a:r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ชัดเจน</a:t>
            </a:r>
          </a:p>
          <a:p>
            <a: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รายละเอียด</a:t>
            </a:r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ของโครงการต้องเกี่ยวเนื่องสัมพันธ์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กัน</a:t>
            </a:r>
          </a:p>
          <a:p>
            <a: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รายละเอียด</a:t>
            </a:r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ของโครงการสามารถเข้าใจได้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ง่าย</a:t>
            </a:r>
          </a:p>
          <a:p>
            <a: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</a:t>
            </a:r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สามารถสนองตอบความต้องการของสังคมของกลุ่ม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ชนส่วน</a:t>
            </a:r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ใหญ่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</a:p>
          <a:p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นโยบายของชาติ</a:t>
            </a:r>
          </a:p>
          <a:p>
            <a: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 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โครงการที่สอดคล้อง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กับ</a:t>
            </a:r>
          </a:p>
          <a:p>
            <a:endParaRPr lang="th-TH" altLang="th-TH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7. 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</a:t>
            </a:r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ขึ้นจากข้อมูลที่เป็น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จริง</a:t>
            </a:r>
          </a:p>
          <a:p>
            <a:endParaRPr lang="th-TH" altLang="th-TH" sz="20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8. 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</a:t>
            </a:r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ได้รับการสนับสนุน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ทั้ง</a:t>
            </a:r>
            <a:endParaRPr lang="th-TH" alt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87755" y="3740062"/>
            <a:ext cx="3935486" cy="95410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แผนงานหลักขององค์กรและติดตามประเมินผลได้</a:t>
            </a:r>
          </a:p>
        </p:txBody>
      </p:sp>
      <p:sp>
        <p:nvSpPr>
          <p:cNvPr id="5" name="Rectangle 4"/>
          <p:cNvSpPr/>
          <p:nvPr/>
        </p:nvSpPr>
        <p:spPr>
          <a:xfrm>
            <a:off x="4790094" y="4861197"/>
            <a:ext cx="3960441" cy="73866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ได้รับการวิเคราะห์อย่างรอบคอบแล้ว</a:t>
            </a:r>
          </a:p>
        </p:txBody>
      </p:sp>
      <p:sp>
        <p:nvSpPr>
          <p:cNvPr id="6" name="Rectangle 5"/>
          <p:cNvSpPr/>
          <p:nvPr/>
        </p:nvSpPr>
        <p:spPr>
          <a:xfrm>
            <a:off x="4778651" y="5766063"/>
            <a:ext cx="3983325" cy="95410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ด้านทรัพยากรที่เหมาะสม</a:t>
            </a:r>
          </a:p>
          <a:p>
            <a:pPr>
              <a:defRPr/>
            </a:pP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ด้านการบริหารจัดการที่ดี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211960" y="4217115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ight Arrow 7"/>
          <p:cNvSpPr/>
          <p:nvPr/>
        </p:nvSpPr>
        <p:spPr>
          <a:xfrm>
            <a:off x="4231717" y="5068202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ight Arrow 8"/>
          <p:cNvSpPr/>
          <p:nvPr/>
        </p:nvSpPr>
        <p:spPr>
          <a:xfrm>
            <a:off x="4223651" y="5791913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744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5"/>
          <p:cNvSpPr>
            <a:spLocks noChangeArrowheads="1"/>
          </p:cNvSpPr>
          <p:nvPr/>
        </p:nvSpPr>
        <p:spPr bwMode="auto">
          <a:xfrm>
            <a:off x="0" y="201900"/>
            <a:ext cx="9144000" cy="836612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kumimoji="0" lang="th-TH" altLang="th-TH" sz="4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โครงสร้างของ</a:t>
            </a:r>
            <a:r>
              <a:rPr kumimoji="0" lang="th-TH" altLang="th-TH" sz="44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โครงการที่ดี</a:t>
            </a:r>
            <a:endParaRPr kumimoji="0" lang="en-US" altLang="th-TH" sz="4400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038512"/>
            <a:ext cx="8496944" cy="1152128"/>
          </a:xfrm>
        </p:spPr>
        <p:txBody>
          <a:bodyPr anchor="t"/>
          <a:lstStyle/>
          <a:p>
            <a:pPr eaLnBrk="1" hangingPunct="1"/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ชื่อโครงการ ......................................................................................................... </a:t>
            </a:r>
          </a:p>
          <a:p>
            <a:pPr eaLnBrk="1" hangingPunct="1"/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สนองนโยบาย / ลักษณะโครงการ / หน่วยงานที่รับผิดชอบ / ผู้รับผิดชอบ / ระยะเวลา</a:t>
            </a:r>
          </a:p>
        </p:txBody>
      </p:sp>
      <p:sp>
        <p:nvSpPr>
          <p:cNvPr id="7" name="Rectangle 6"/>
          <p:cNvSpPr/>
          <p:nvPr/>
        </p:nvSpPr>
        <p:spPr>
          <a:xfrm>
            <a:off x="1619672" y="2221223"/>
            <a:ext cx="56878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หลักการ</a:t>
            </a:r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และเหตุผล</a:t>
            </a:r>
          </a:p>
          <a:p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วัตถุประสงค์</a:t>
            </a:r>
          </a:p>
          <a:p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เป้าหมาย</a:t>
            </a:r>
            <a:endParaRPr lang="th-TH" alt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วิธีดำเนินการ</a:t>
            </a:r>
            <a:endParaRPr lang="th-TH" alt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แผนการปฏิบัติงาน</a:t>
            </a:r>
          </a:p>
          <a:p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งบประมาณ</a:t>
            </a:r>
          </a:p>
          <a:p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การวิเคราะห์ความเสี่ยงโครงการ</a:t>
            </a:r>
            <a:endParaRPr lang="th-TH" alt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ตัวชี้วัดและค่าเป้าหมาย</a:t>
            </a:r>
            <a:endParaRPr lang="th-TH" alt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ผล</a:t>
            </a:r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ที่คาดว่าจะ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</a:t>
            </a:r>
            <a:endParaRPr lang="th-TH" alt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11560" y="2190640"/>
            <a:ext cx="813690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51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4392488" cy="76944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th-TH" alt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ชื่อโครงการ </a:t>
            </a:r>
            <a:endParaRPr lang="th-TH" sz="4400" dirty="0"/>
          </a:p>
        </p:txBody>
      </p:sp>
      <p:sp>
        <p:nvSpPr>
          <p:cNvPr id="3" name="Rectangle 2"/>
          <p:cNvSpPr/>
          <p:nvPr/>
        </p:nvSpPr>
        <p:spPr>
          <a:xfrm>
            <a:off x="1201940" y="1340768"/>
            <a:ext cx="73337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ควรเป็นชื่อที่จำได้ง่าย มีความหมาย และกะทัดรัด </a:t>
            </a:r>
          </a:p>
          <a:p>
            <a:pPr>
              <a:lnSpc>
                <a:spcPct val="150000"/>
              </a:lnSpc>
            </a:pPr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ควรเป็นชื่อที่สื่อถึงแนวคิดหลักของโครงการ</a:t>
            </a:r>
          </a:p>
          <a:p>
            <a:pPr>
              <a:lnSpc>
                <a:spcPct val="150000"/>
              </a:lnSpc>
            </a:pPr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ควรใช้คำที่มีความหมายเชิงบวก</a:t>
            </a:r>
          </a:p>
        </p:txBody>
      </p:sp>
      <p:sp>
        <p:nvSpPr>
          <p:cNvPr id="4" name="Rectangle 3"/>
          <p:cNvSpPr/>
          <p:nvPr/>
        </p:nvSpPr>
        <p:spPr>
          <a:xfrm>
            <a:off x="1691680" y="4642103"/>
            <a:ext cx="55531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โครงการขับเคลื่อนปรัชญาของเศรษฐกิจพอเพียง</a:t>
            </a:r>
            <a:endParaRPr lang="th-TH" alt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1042" y="3995772"/>
            <a:ext cx="1208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altLang="th-TH" sz="36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endParaRPr lang="th-TH" sz="36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91680" y="5411544"/>
            <a:ext cx="6814686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โครงการประกวด</a:t>
            </a:r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ค่ายเรียนรู้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ร่วมกัน สรรค์</a:t>
            </a:r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สร้างชีวิตพอเพียง</a:t>
            </a:r>
            <a:r>
              <a:rPr lang="en-US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</a:t>
            </a:r>
            <a:endParaRPr lang="th-TH" alt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71022" y="1582052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ight Arrow 7"/>
          <p:cNvSpPr/>
          <p:nvPr/>
        </p:nvSpPr>
        <p:spPr>
          <a:xfrm>
            <a:off x="671022" y="2323372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ight Arrow 8"/>
          <p:cNvSpPr/>
          <p:nvPr/>
        </p:nvSpPr>
        <p:spPr>
          <a:xfrm>
            <a:off x="671022" y="3046311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ight Arrow 9"/>
          <p:cNvSpPr/>
          <p:nvPr/>
        </p:nvSpPr>
        <p:spPr>
          <a:xfrm>
            <a:off x="1275514" y="4914798"/>
            <a:ext cx="360040" cy="36004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ight Arrow 10"/>
          <p:cNvSpPr/>
          <p:nvPr/>
        </p:nvSpPr>
        <p:spPr>
          <a:xfrm>
            <a:off x="1275514" y="5645648"/>
            <a:ext cx="360040" cy="36004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696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title"/>
          </p:nvPr>
        </p:nvSpPr>
        <p:spPr>
          <a:xfrm>
            <a:off x="14166" y="404664"/>
            <a:ext cx="4629842" cy="609600"/>
          </a:xfrm>
          <a:solidFill>
            <a:srgbClr val="FFFF0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หลักการและ</a:t>
            </a:r>
            <a:r>
              <a:rPr lang="th-TH" sz="44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เหตุผล</a:t>
            </a:r>
            <a:endParaRPr lang="th-TH" sz="4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3568" y="1844824"/>
            <a:ext cx="8229600" cy="374491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กล่าวถึงปัญหาและสาเหตุและความจำเป็นที่ต้องจัด</a:t>
            </a:r>
          </a:p>
          <a:p>
            <a:pPr eaLnBrk="1" hangingPunct="1"/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พรรณนาความ โดยหาเหตุผล หลักการ ทฤษฎี แนวทาง ตลอดจนความต้องการในการพัฒนา</a:t>
            </a:r>
          </a:p>
          <a:p>
            <a:pPr eaLnBrk="1" hangingPunct="1"/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แสดงข้อมูลที่มีน้ำหนักน่าเชื่อถือและให้เห็นความสำคัญของสถานการณ์     ที่เกิดขึ้น </a:t>
            </a:r>
          </a:p>
          <a:p>
            <a:pPr eaLnBrk="1" hangingPunct="1">
              <a:lnSpc>
                <a:spcPct val="150000"/>
              </a:lnSpc>
            </a:pP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มีการอ้างอิงแหล่งที่มาของข้อมูลเพื่อสนับสนุนการตัดสินใจ</a:t>
            </a:r>
          </a:p>
          <a:p>
            <a:pPr eaLnBrk="1" hangingPunct="1">
              <a:lnSpc>
                <a:spcPct val="150000"/>
              </a:lnSpc>
            </a:pPr>
            <a:endParaRPr lang="th-TH" alt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23528" y="1664804"/>
            <a:ext cx="360040" cy="36004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ight Arrow 4"/>
          <p:cNvSpPr/>
          <p:nvPr/>
        </p:nvSpPr>
        <p:spPr>
          <a:xfrm>
            <a:off x="323528" y="2315344"/>
            <a:ext cx="360040" cy="36004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ight Arrow 5"/>
          <p:cNvSpPr/>
          <p:nvPr/>
        </p:nvSpPr>
        <p:spPr>
          <a:xfrm>
            <a:off x="323528" y="3357240"/>
            <a:ext cx="360040" cy="36004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ight Arrow 6"/>
          <p:cNvSpPr/>
          <p:nvPr/>
        </p:nvSpPr>
        <p:spPr>
          <a:xfrm>
            <a:off x="323528" y="4653136"/>
            <a:ext cx="360040" cy="36004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723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763688" y="1772816"/>
            <a:ext cx="5544616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2339752" y="242088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6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การเขียนโครงการ</a:t>
            </a:r>
            <a:endParaRPr lang="en-US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5644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5940152" cy="609600"/>
          </a:xfrm>
          <a:solidFill>
            <a:srgbClr val="FFFF0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โครงสร้างหลักการ</a:t>
            </a:r>
            <a:r>
              <a:rPr lang="th-TH" sz="4400" b="1" dirty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และ</a:t>
            </a:r>
            <a:r>
              <a:rPr lang="th-TH" sz="44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เหตุผล</a:t>
            </a:r>
            <a:endParaRPr lang="th-TH" sz="4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39552" y="1556792"/>
            <a:ext cx="8229600" cy="4800600"/>
          </a:xfrm>
        </p:spPr>
        <p:txBody>
          <a:bodyPr/>
          <a:lstStyle/>
          <a:p>
            <a:pPr eaLnBrk="1" hangingPunct="1"/>
            <a:r>
              <a:rPr lang="th-TH" altLang="th-TH" sz="3200" b="1" i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วรรคแรก</a:t>
            </a:r>
            <a:r>
              <a:rPr lang="th-TH" alt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ระบุถึงที่มาที่ไป ประวัติโดยย่อ และปัญหาในระบบงานเดิม ซึ่งหากมีตัวเลขที่เป็นสถิติเข้ามาเกี่ยวข้องจะทำให้โครงการดูน่าเชื่อถือมากยิ่งขึ้น (อย่าลืมระบุแหล่งอ้างอิงของสถิติ)</a:t>
            </a:r>
            <a:r>
              <a:rPr lang="en-US" alt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alt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altLang="th-TH" sz="1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altLang="th-TH" sz="3200" b="1" i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วรรคสอง</a:t>
            </a:r>
            <a:r>
              <a:rPr lang="th-TH" alt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ต้องอธิบายว่าทำไปเพื่ออะไร ทำอย่างไร มีความสำคัญอย่างไร ทำไมต้องมีโครงการนี้</a:t>
            </a:r>
            <a:r>
              <a:rPr lang="en-US" alt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alt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altLang="th-TH" sz="1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altLang="th-TH" sz="3200" b="1" i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วรรคสาม </a:t>
            </a:r>
            <a:r>
              <a:rPr lang="th-TH" alt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ส่วนมากจะเป็นสรุปจากวรรคสอง และกล่าวถึงการต่อยอดของโครงการ ว่าสามารถนำไปประยุกต์ใช้กับอะไรได้บ้าง สามารถเพิ่มเติมอะไรได ้หลังจากโครงการเสร็จแล้ว</a:t>
            </a:r>
          </a:p>
        </p:txBody>
      </p:sp>
    </p:spTree>
    <p:extLst>
      <p:ext uri="{BB962C8B-B14F-4D97-AF65-F5344CB8AC3E}">
        <p14:creationId xmlns:p14="http://schemas.microsoft.com/office/powerpoint/2010/main" val="39123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4644008" cy="609600"/>
          </a:xfrm>
          <a:solidFill>
            <a:srgbClr val="FFFF0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หลักการและ</a:t>
            </a:r>
            <a:r>
              <a:rPr lang="th-TH" sz="44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เหตุผล</a:t>
            </a:r>
            <a:endParaRPr lang="th-TH" sz="4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24272" y="1124744"/>
            <a:ext cx="9019728" cy="2438400"/>
          </a:xfrm>
        </p:spPr>
        <p:txBody>
          <a:bodyPr/>
          <a:lstStyle/>
          <a:p>
            <a:pPr eaLnBrk="1" hangingPunct="1"/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คำหลักที่ควรใช้ในส่วนที่ </a:t>
            </a:r>
            <a: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...เนื่องด้วย/จาก/ตามที่/ปัจจุบัน </a:t>
            </a:r>
          </a:p>
          <a:p>
            <a:pPr eaLnBrk="1" hangingPunct="1"/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คำหลักที่ควรใช้ในส่วนที่ </a:t>
            </a:r>
            <a: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...ดังนั้น/จึง/โดย </a:t>
            </a:r>
          </a:p>
          <a:p>
            <a:pPr eaLnBrk="1" hangingPunct="1"/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คำหลักที่ควรใช้ในส่วนที่ </a:t>
            </a:r>
            <a: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...เพื่อให้เกิด/เพื่อพัฒนา/เพื่อสร้าง/เพื่อเป็นประโยชน์</a:t>
            </a:r>
            <a: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alt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3419128"/>
            <a:ext cx="8077200" cy="31893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1" hangingPunct="1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kumimoji="0" lang="th-TH" sz="2800" b="1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		เนื่องด้วย/จาก/ตามที่/ปัจจุบัน </a:t>
            </a:r>
            <a:r>
              <a:rPr kumimoji="0" lang="th-TH" sz="2800" b="1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............................</a:t>
            </a:r>
            <a:r>
              <a:rPr kumimoji="0" lang="en-US" sz="2800" b="1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...............</a:t>
            </a:r>
            <a:r>
              <a:rPr kumimoji="0" lang="th-TH" sz="2800" b="1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..................</a:t>
            </a:r>
            <a:endParaRPr kumimoji="0" lang="th-TH" sz="2800" b="1" dirty="0"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marL="273050" indent="-273050" eaLnBrk="1" hangingPunct="1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kumimoji="0" lang="th-TH" sz="2800" b="1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................................................................................................</a:t>
            </a:r>
            <a:r>
              <a:rPr kumimoji="0" lang="en-US" sz="2800" b="1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..........................</a:t>
            </a:r>
            <a:r>
              <a:rPr kumimoji="0" lang="th-TH" sz="2800" b="1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.. </a:t>
            </a:r>
            <a:endParaRPr kumimoji="0" lang="th-TH" sz="2800" b="1" dirty="0"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marL="273050" indent="-273050" eaLnBrk="1" hangingPunct="1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kumimoji="0" lang="th-TH" sz="2800" b="1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		ดังนั้น/จึง/โดย </a:t>
            </a:r>
            <a:r>
              <a:rPr kumimoji="0" lang="th-TH" sz="2800" b="1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..............................................</a:t>
            </a:r>
            <a:r>
              <a:rPr kumimoji="0" lang="en-US" sz="2800" b="1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....................</a:t>
            </a:r>
            <a:r>
              <a:rPr kumimoji="0" lang="th-TH" sz="2800" b="1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....................</a:t>
            </a:r>
            <a:endParaRPr kumimoji="0" lang="th-TH" sz="2800" b="1" dirty="0"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marL="273050" indent="-273050" eaLnBrk="1" hangingPunct="1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kumimoji="0" lang="th-TH" sz="2800" b="1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.......................................................................................</a:t>
            </a:r>
            <a:r>
              <a:rPr kumimoji="0" lang="en-US" sz="2800" b="1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..........................</a:t>
            </a:r>
            <a:r>
              <a:rPr kumimoji="0" lang="th-TH" sz="2800" b="1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...........</a:t>
            </a:r>
            <a:endParaRPr kumimoji="0" lang="th-TH" sz="2800" b="1" dirty="0"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marL="273050" indent="-273050" eaLnBrk="1" hangingPunct="1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kumimoji="0" lang="th-TH" sz="2800" b="1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		เพื่อให้เกิด/เพื่อพัฒนา/เพื่อสร้าง/เพื่อเป็นประโยชน์</a:t>
            </a:r>
            <a:r>
              <a:rPr kumimoji="0" lang="th-TH" sz="2800" b="1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........</a:t>
            </a:r>
            <a:r>
              <a:rPr kumimoji="0" lang="en-US" sz="2800" b="1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............</a:t>
            </a:r>
            <a:r>
              <a:rPr kumimoji="0" lang="th-TH" sz="2800" b="1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..........</a:t>
            </a:r>
            <a:endParaRPr kumimoji="0" lang="th-TH" sz="2800" b="1" dirty="0"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marL="273050" indent="-273050" eaLnBrk="1" hangingPunct="1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kumimoji="0" lang="th-TH" sz="2800" b="1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.....................................................................................</a:t>
            </a:r>
            <a:r>
              <a:rPr kumimoji="0" lang="en-US" sz="2800" b="1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..........................</a:t>
            </a:r>
            <a:r>
              <a:rPr kumimoji="0" lang="th-TH" sz="2800" b="1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.............</a:t>
            </a:r>
            <a:endParaRPr kumimoji="0" lang="th-TH" sz="2800" b="1" dirty="0"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marL="273050" indent="-273050"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kumimoji="0" lang="en-US" sz="2800" b="1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/>
            </a:r>
            <a:br>
              <a:rPr kumimoji="0" lang="en-US" sz="2800" b="1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</a:br>
            <a:endParaRPr kumimoji="0" lang="th-TH" sz="2800" b="1" dirty="0"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3252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08899" y="188640"/>
            <a:ext cx="8755590" cy="6335713"/>
          </a:xfrm>
        </p:spPr>
        <p:txBody>
          <a:bodyPr/>
          <a:lstStyle/>
          <a:p>
            <a:pPr eaLnBrk="1" hangingPunct="1"/>
            <a:r>
              <a:rPr lang="th-TH" alt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หลักการและเหตุผล</a:t>
            </a:r>
            <a:r>
              <a:rPr lang="en-US" alt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th-TH" alt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ตัวอย่าง)</a:t>
            </a:r>
            <a:r>
              <a:rPr lang="en-US" altLang="th-TH" sz="40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en-US" alt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              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</a:t>
            </a:r>
            <a:r>
              <a:rPr lang="th-TH" alt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alt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ในปัจจุบันการฝึกอบรมเป็นการพัฒนาทรัพยากรมนุษย์ที่สำคัญวิธีหนึ่ง ซึ่งมุ่งเน้นการพัฒนาขีดความ สามารถในการปฏิบัติงาน การที่จะทราบได้ว่า เมื่อจัดการฝึกอบรมไปแล้วจะคุ้มค่า บรรลุวัตถุประสงค์ มีปัญหาอุปสรรค อะไรบ้าง เพื่อนำมาเป็นแนวทางในการปรับปรุงแก้ไข หรือพัฒนาคุณภาพของการฝึกอบรมได้นั้นขึ้นอยู่กับการประเมินผล การฝึกอบรมที่ถูกต้องตามหลักวิชาการ</a:t>
            </a:r>
            <a:r>
              <a:rPr lang="en-US" alt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                 </a:t>
            </a:r>
            <a:endParaRPr lang="th-TH" altLang="th-TH" sz="2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alt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จากนโยบายทางการศึกษาที่เปลี่ยนแปลงและสภาวะการเปลี่ยนแปลงทางเศรษฐกิจและสังคมในปัจจุบัน ทำให้หน่วยงานต่าง ๆ มีการจัดฝึกอบรมเพื่อพัฒนาผู้ปฏิบัติงานของตนอย่างกว้างขวาง แต่เป็นที่น่าสังเกตว่า การประเมินผลการฝึกอบรม ยังมีทำกันน้อยมาก ทั้งนี้ เนื่องจากเหตุผลหลายประการ ซึ่งสาเหตุที่เด่นชัดที่สุดก็คือ การที่เจ้าหน้าที่ผู้ปฏิบัติงาน ด้านการฝึกอบรมส่วนใหญ่ยังมีข้อจำกัดด้านวิชาการและทักษะเกี่ยวกับการประเมินผลการฝึกอบรม</a:t>
            </a:r>
            <a:r>
              <a:rPr lang="en-US" alt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                 </a:t>
            </a:r>
            <a:endParaRPr lang="th-TH" altLang="th-TH" sz="2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alt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จากเหตุผลความจำเป็นดังกล่าว จึงได้จัดโครงการประชุมเชิงปฏิบัติการเรื่อง เทคนิคการประเมินผลการฝึกอบรมให้แก่เจ้าหน้าที่ผู้ปฏิบัติงานด้านการฝึกอบรมของหน่วยงานต่างๆ ซึ่งรับผิดชอบงานประเมินผลการฝึกอบรมขึ้น</a:t>
            </a:r>
          </a:p>
        </p:txBody>
      </p:sp>
    </p:spTree>
    <p:extLst>
      <p:ext uri="{BB962C8B-B14F-4D97-AF65-F5344CB8AC3E}">
        <p14:creationId xmlns:p14="http://schemas.microsoft.com/office/powerpoint/2010/main" val="2727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1560" y="980728"/>
            <a:ext cx="8229600" cy="492859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z="4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Hi-Light</a:t>
            </a:r>
          </a:p>
          <a:p>
            <a:pPr eaLnBrk="1" hangingPunct="1"/>
            <a:r>
              <a:rPr lang="th-TH" altLang="th-TH" sz="28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ถ้าเป็นโครงการเกี่ยวกับการพัฒนา </a:t>
            </a:r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จะต้องบอกหรืออธิบายได้ว่า</a:t>
            </a:r>
          </a:p>
          <a:p>
            <a:pPr eaLnBrk="1" hangingPunct="1"/>
            <a:r>
              <a:rPr lang="th-TH" alt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จะพัฒนาอะไร เกี่ยวกับอะไร สำคัญอย่างไร </a:t>
            </a:r>
          </a:p>
          <a:p>
            <a:pPr eaLnBrk="1" hangingPunct="1"/>
            <a:r>
              <a:rPr lang="th-TH" alt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มีหลักการอย่างไร </a:t>
            </a:r>
          </a:p>
          <a:p>
            <a:pPr eaLnBrk="1" hangingPunct="1"/>
            <a:r>
              <a:rPr lang="th-TH" alt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มีหลักฐานอะไร มีข้อมูลและข้อสนเทศอะไรบ้าง น่าจะทำอะไร </a:t>
            </a:r>
          </a:p>
          <a:p>
            <a:pPr eaLnBrk="1" hangingPunct="1"/>
            <a:r>
              <a:rPr lang="th-TH" alt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เหตุที่ต้องทำ และมีความจำเป็นเพียงใด หากทำจะได้อะไร เป็นต้น</a:t>
            </a:r>
          </a:p>
          <a:p>
            <a:pPr eaLnBrk="1" hangingPunct="1"/>
            <a:r>
              <a:rPr lang="th-TH" altLang="th-TH" sz="28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ถ้าเป็นโครงการเกี่ยวกับการแก้ไขปัญหา </a:t>
            </a:r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จะต้องบอกหรืออธิบายได้ว่า</a:t>
            </a:r>
          </a:p>
          <a:p>
            <a:pPr eaLnBrk="1" hangingPunct="1"/>
            <a:r>
              <a:rPr lang="th-TH" alt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อะไรคือปัญหา สำคัญขนาดไหน </a:t>
            </a:r>
          </a:p>
          <a:p>
            <a:pPr eaLnBrk="1" hangingPunct="1"/>
            <a:r>
              <a:rPr lang="th-TH" alt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มีข้อมูล/ข้อสนเทศอะไรบ้าง </a:t>
            </a:r>
          </a:p>
          <a:p>
            <a:pPr eaLnBrk="1" hangingPunct="1"/>
            <a:r>
              <a:rPr lang="th-TH" alt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มีหลักการ ทฤษฎี เกี่ยวกับปัญหาและแนวทางแก้ไขปัญหาอย่างไร </a:t>
            </a:r>
          </a:p>
          <a:p>
            <a:pPr eaLnBrk="1" hangingPunct="1"/>
            <a:r>
              <a:rPr lang="th-TH" alt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คาดว่าน่าจะแก้ปัญหาด้วยวิธีการใด อย่างไร แต่ยังไม่ได้ทำจึงได้เสนอ</a:t>
            </a:r>
          </a:p>
          <a:p>
            <a:pPr eaLnBrk="1" hangingPunct="1"/>
            <a:r>
              <a:rPr lang="th-TH" alt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โครงการนี้ขึ้นมา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391640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3635896" cy="609600"/>
          </a:xfrm>
          <a:solidFill>
            <a:srgbClr val="FFFF0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วัตถุประสงค์</a:t>
            </a:r>
            <a:endParaRPr lang="th-TH" sz="4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2636912"/>
            <a:ext cx="8686800" cy="3933092"/>
          </a:xfrm>
        </p:spPr>
        <p:txBody>
          <a:bodyPr/>
          <a:lstStyle/>
          <a:p>
            <a:pPr algn="thaiDist" eaLnBrk="1" hangingPunct="1"/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ควรมีประเด็นหลักเพียงประเด็นเดียวในวัตถุประสงค์แต่ละข้อ </a:t>
            </a:r>
          </a:p>
          <a:p>
            <a:pPr algn="thaiDist" eaLnBrk="1" hangingPunct="1"/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ระบุความต้องการที่โครงการจะดำเนินการให้เกิดขึ้น </a:t>
            </a:r>
          </a:p>
          <a:p>
            <a:pPr algn="thaiDist" eaLnBrk="1" hangingPunct="1"/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ควรใช้ภาษาที่กระชับชัดเจน  สื่อความหมายได้ตรงตามต้องการ</a:t>
            </a:r>
          </a:p>
          <a:p>
            <a:pPr algn="thaiDist" eaLnBrk="1" hangingPunct="1"/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และไม่ควรซ้ำซ้อนกัน </a:t>
            </a:r>
          </a:p>
          <a:p>
            <a:pPr algn="thaiDist" eaLnBrk="1" hangingPunct="1"/>
            <a:r>
              <a:rPr lang="en-US" altLang="th-TH" sz="4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SMART</a:t>
            </a:r>
            <a:r>
              <a:rPr lang="en-US" altLang="th-TH" sz="4400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alt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 – Sensible </a:t>
            </a:r>
            <a:r>
              <a:rPr lang="th-TH" alt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altLang="th-TH" sz="32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สำคัญ  จำเป็น เด่นชัด</a:t>
            </a:r>
            <a:endParaRPr lang="en-US" alt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 eaLnBrk="1" hangingPunct="1">
              <a:buFont typeface="Wingdings" panose="05000000000000000000" pitchFamily="2" charset="2"/>
              <a:buNone/>
            </a:pPr>
            <a:r>
              <a:rPr lang="en-US" altLang="th-TH" sz="32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en-US" alt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 – Measurable  </a:t>
            </a:r>
            <a:r>
              <a:rPr lang="th-TH" altLang="th-TH" sz="32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วัดได้  ตรวจสอบได้</a:t>
            </a:r>
            <a:endParaRPr lang="en-US" alt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 eaLnBrk="1" hangingPunct="1">
              <a:buFont typeface="Wingdings" panose="05000000000000000000" pitchFamily="2" charset="2"/>
              <a:buNone/>
            </a:pPr>
            <a:r>
              <a:rPr lang="en-US" altLang="th-TH" sz="32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en-US" alt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 – Accessible  </a:t>
            </a:r>
            <a:r>
              <a:rPr lang="th-TH" altLang="th-TH" sz="32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ปฏิบัติแล้วได้ผลจริง</a:t>
            </a:r>
            <a:endParaRPr lang="en-US" alt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 eaLnBrk="1" hangingPunct="1">
              <a:buFont typeface="Wingdings" panose="05000000000000000000" pitchFamily="2" charset="2"/>
              <a:buNone/>
            </a:pPr>
            <a:r>
              <a:rPr lang="en-US" altLang="th-TH" sz="32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en-US" alt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 – Reasonable  </a:t>
            </a:r>
            <a:r>
              <a:rPr lang="th-TH" altLang="th-TH" sz="32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สมเหตุสมผล</a:t>
            </a:r>
            <a:endParaRPr lang="en-US" alt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 eaLnBrk="1" hangingPunct="1">
              <a:buFont typeface="Wingdings" panose="05000000000000000000" pitchFamily="2" charset="2"/>
              <a:buNone/>
            </a:pPr>
            <a:r>
              <a:rPr lang="en-US" altLang="th-TH" sz="32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en-US" alt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 – Time  </a:t>
            </a:r>
            <a:r>
              <a:rPr lang="th-TH" altLang="th-TH" sz="32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เหมาะสมด้านเวลา</a:t>
            </a:r>
            <a:endParaRPr lang="en-US" alt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 eaLnBrk="1" hangingPunct="1">
              <a:buFont typeface="Wingdings" panose="05000000000000000000" pitchFamily="2" charset="2"/>
              <a:buNone/>
            </a:pPr>
            <a:r>
              <a:rPr lang="en-US" altLang="th-TH" sz="48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  <a:p>
            <a:pPr algn="thaiDist" eaLnBrk="1" hangingPunct="1">
              <a:buFont typeface="Wingdings" panose="05000000000000000000" pitchFamily="2" charset="2"/>
              <a:buNone/>
            </a:pPr>
            <a:endParaRPr lang="th-TH" altLang="th-TH" sz="48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83568" y="1052736"/>
            <a:ext cx="360040" cy="360040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ight Arrow 4"/>
          <p:cNvSpPr/>
          <p:nvPr/>
        </p:nvSpPr>
        <p:spPr>
          <a:xfrm>
            <a:off x="676298" y="2276872"/>
            <a:ext cx="360040" cy="360040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ight Arrow 5"/>
          <p:cNvSpPr/>
          <p:nvPr/>
        </p:nvSpPr>
        <p:spPr>
          <a:xfrm>
            <a:off x="672807" y="1662336"/>
            <a:ext cx="360040" cy="360040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340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30212" y="2005012"/>
            <a:ext cx="8713788" cy="4852988"/>
          </a:xfrm>
        </p:spPr>
        <p:txBody>
          <a:bodyPr/>
          <a:lstStyle/>
          <a:p>
            <a:pPr eaLnBrk="1" hangingPunct="1"/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โครงการหนึ่ง ๆ อาจมีวัตถุประสงค์มากกว่า 1 ข้อก็ได้ คือ มีวัตถุประสงค์หลัก    และวัตถุประสงค์รองหรือวัตถุประสงค์ทั่วไป และวัตถุประสงค์เฉพาะก็ได้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h-TH" alt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วัตถุประสงค์ของโครงการจะนำมาจากหลักการและเหตุผล  โดยใช้คำหลักว่า .........</a:t>
            </a:r>
            <a:r>
              <a:rPr lang="th-TH" altLang="th-TH" sz="4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........เช่น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- เพื่อพัฒนา....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- เพื่อยกระดับ....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- เพื่อส่งเสริม....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h-TH" alt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alt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88640"/>
            <a:ext cx="3635896" cy="609600"/>
          </a:xfrm>
          <a:prstGeom prst="rect">
            <a:avLst/>
          </a:prstGeom>
          <a:solidFill>
            <a:srgbClr val="FFFF00"/>
          </a:solidFill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 baseline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th-TH" sz="44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วัตถุประสงค์</a:t>
            </a:r>
            <a:endParaRPr lang="th-TH" sz="4400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1606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67544" y="1916832"/>
            <a:ext cx="8229600" cy="4430712"/>
          </a:xfrm>
        </p:spPr>
        <p:txBody>
          <a:bodyPr/>
          <a:lstStyle/>
          <a:p>
            <a:pPr eaLnBrk="1" hangingPunct="1"/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การเขียนวัตถุประสงค์อาจเป็นความเรียงและต่อเนื่อง</a:t>
            </a:r>
            <a: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และไม่จำเป็นต้องเขียนวัตถุประสงค์โดยใช้ตัวเลขไล่ลงมาเป็นข้อๆ ก็ได้ อาจเขียนแบบบรรยายความก็ได้ เช่น โครงการนี้มีวัตถุประสงค์ที่สำคัญ </a:t>
            </a:r>
            <a: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ประการ ประการแรกเพื่อ....................ประการที่ </a:t>
            </a:r>
            <a: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เพื่อ........................และประการสุดท้ายเพื่อ..................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h-TH" alt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สิ่งที่ต้องคำนึงในการเขียนวัตถุประสงค์ของโครงการก็คือจะต้องเขียนให้มีลักษณะเด่น ชวนอ่าน เร้าใจ และจะต้องมีการจัดลำดับความสำคัญก่อนหลัง กล่าวคือ วัตถุประสงค์ข้อที่ </a:t>
            </a:r>
            <a: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จะต้องมีความสำคัญกว่าข้อที่ </a:t>
            </a:r>
            <a: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 </a:t>
            </a:r>
            <a: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ตามลำดับ ทั้งนี้จะต้องให้เชื่อมโยงกับหลักการและเหตุผล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h-TH" alt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88640"/>
            <a:ext cx="3635896" cy="609600"/>
          </a:xfrm>
          <a:prstGeom prst="rect">
            <a:avLst/>
          </a:prstGeom>
          <a:solidFill>
            <a:srgbClr val="FFFF00"/>
          </a:solidFill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 baseline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th-TH" sz="44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วัตถุประสงค์</a:t>
            </a:r>
            <a:endParaRPr lang="th-TH" sz="4400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2527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2420888"/>
            <a:ext cx="8316913" cy="1219200"/>
          </a:xfrm>
        </p:spPr>
        <p:txBody>
          <a:bodyPr/>
          <a:lstStyle/>
          <a:p>
            <a:pPr eaLnBrk="1" hangingPunct="1"/>
            <a:r>
              <a:rPr lang="th-TH" altLang="th-TH" sz="40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โดยใช้คำว่า</a:t>
            </a:r>
          </a:p>
          <a:p>
            <a:pPr eaLnBrk="1" hangingPunct="1"/>
            <a:endParaRPr lang="th-TH" altLang="th-TH" sz="4000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 eaLnBrk="1" hangingPunct="1"/>
            <a:r>
              <a:rPr lang="th-TH" alt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 นำหน้า + กิริยา</a:t>
            </a:r>
            <a:r>
              <a:rPr lang="en-US" alt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</a:t>
            </a:r>
            <a:r>
              <a:rPr lang="th-TH" alt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(พัฒนา/ส่งเสริม/เสริมสร้าง) </a:t>
            </a:r>
          </a:p>
          <a:p>
            <a:pPr algn="ctr" eaLnBrk="1" hangingPunct="1"/>
            <a:r>
              <a:rPr lang="th-TH" alt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สิ่งที่ต้องการให้เกิดขึ้น + กลุ่มเป้าหมาย)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88640"/>
            <a:ext cx="6012160" cy="609600"/>
          </a:xfrm>
          <a:prstGeom prst="rect">
            <a:avLst/>
          </a:prstGeom>
          <a:solidFill>
            <a:srgbClr val="FFFF00"/>
          </a:solidFill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 baseline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th-TH" sz="44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โครงสร้างการเขียนวัตถุประสงค์</a:t>
            </a:r>
            <a:endParaRPr lang="th-TH" sz="4400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9854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230746"/>
              </p:ext>
            </p:extLst>
          </p:nvPr>
        </p:nvGraphicFramePr>
        <p:xfrm>
          <a:off x="467544" y="187289"/>
          <a:ext cx="8207375" cy="6650990"/>
        </p:xfrm>
        <a:graphic>
          <a:graphicData uri="http://schemas.openxmlformats.org/drawingml/2006/table">
            <a:tbl>
              <a:tblPr/>
              <a:tblGrid>
                <a:gridCol w="4103687"/>
                <a:gridCol w="4103688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คำที่ควรใช้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คำที่ควรหลีกเลี่ยง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เพื่อกล่าวถึง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     เพื่อเข้าใจถึง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เพื่ออธิบายถึง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     เพื่อทราบถึง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เพื่อ</a:t>
                      </a:r>
                      <a:r>
                        <a:rPr kumimoji="0" lang="th-TH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พรรณา</a:t>
                      </a: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ถึง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     เพื่อคุ้นเคยกับ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เพื่อเลือกสรร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     เพื่อซาบซึ้งใน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เพื่อระบุ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     เพื่อรู้ซึ้งถึง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เพื่อจำแนกแยกแยะ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     เพื่อสนใจใน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เพื่อลำดับหรือเพื่อแจกแจง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     เพื่อเคยชินกับ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เพื่อประเมิน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     เพื่อยอมรับใน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เพื่อสร้างเสริม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     เพื่อเชื่อถือใน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เพื่อกำหนดรูปแบบ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     เพื่อสำนึกใน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</a:t>
                      </a: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เพื่อแก้ปัญหา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   </a:t>
                      </a: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เพื่อเป็น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30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67544" y="692696"/>
            <a:ext cx="8676456" cy="5516563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th-TH" sz="3600" b="1" dirty="0">
                <a:solidFill>
                  <a:srgbClr val="FFFF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ตัวอย่างการเขียนวัตถุประสงค์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th-TH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เพื่อให้ผู้เข้าอบรม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สามารถ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/>
            </a:r>
            <a:b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</a:b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   1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 อธิบายแนวคิด หลักการ ขั้นตอน วิธีการ เทคนิค 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และกระบวนการ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ฝึกอบรม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ต่าง 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     ได้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อย่างถูกต้อง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/>
            </a:r>
            <a:b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</a:b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2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 ระบุบทบาท และหน้าที่ความรับผิดชอบของเจ้าหน้าที่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ฝึกอบรมได้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อย่างเหมาะสม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/>
            </a:r>
            <a:b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</a:b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3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 วางแผนดำเนินการฝึกอบรม และนำไปปรับใช้ในการ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ปฏิบัติงานได้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อย่าง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ถูกต้อง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     ตาม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หลักเกณฑ์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/>
            </a:r>
            <a:b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</a:b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4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 แลกเปลี่ยนความรู้และประสบการณ์เกี่ยวกับงาน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ฝึกอบรมตลอดจนสร้าง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     ความ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ร่วมมือและประสานงาน ด้านการ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ฝึกอบรมระหว่าง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กัน</a:t>
            </a:r>
          </a:p>
        </p:txBody>
      </p:sp>
    </p:spTree>
    <p:extLst>
      <p:ext uri="{BB962C8B-B14F-4D97-AF65-F5344CB8AC3E}">
        <p14:creationId xmlns:p14="http://schemas.microsoft.com/office/powerpoint/2010/main" val="83737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475656" y="1700808"/>
            <a:ext cx="7560840" cy="41148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>
              <a:defRPr/>
            </a:pPr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- กิจกรรมหรืองานที่เกี่ยวข้องกับการใช้ทรัพยากร</a:t>
            </a:r>
          </a:p>
          <a:p>
            <a:pPr algn="thaiDist">
              <a:buFont typeface="Wingdings" panose="05000000000000000000" pitchFamily="2" charset="2"/>
              <a:buNone/>
              <a:defRPr/>
            </a:pPr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- กิจกรรมหรืองานนั้นจะต้องมีการวิเคราะห์       การวางแผน การนำไปปฏิบัติได้ </a:t>
            </a:r>
          </a:p>
          <a:p>
            <a:pPr algn="thaiDist">
              <a:buFont typeface="Wingdings" panose="05000000000000000000" pitchFamily="2" charset="2"/>
              <a:buNone/>
              <a:defRPr/>
            </a:pPr>
            <a:r>
              <a:rPr 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- ท้ายสุดต้องมีการประเมินผลเพื่อการปรับปรุงการดำเนินงาน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771800" y="548680"/>
            <a:ext cx="42434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kumimoji="0" lang="th-TH" altLang="th-TH" sz="48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</a:t>
            </a:r>
            <a:r>
              <a:rPr kumimoji="0" lang="th-TH" altLang="th-TH" sz="48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หมายของโครงการ</a:t>
            </a:r>
            <a:endParaRPr kumimoji="0" lang="th-TH" altLang="th-TH" sz="4800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4355976" cy="609600"/>
          </a:xfrm>
          <a:solidFill>
            <a:srgbClr val="FFFF0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เป้าหมาย</a:t>
            </a:r>
            <a:endParaRPr lang="th-TH" sz="4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39552" y="1412776"/>
            <a:ext cx="8388424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kumimoji="0"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เป็นการระบุถึงผลลัพธ์สุดท้ายที่คาดว่าจะได้จากการดำเนินโครงการ </a:t>
            </a:r>
            <a:r>
              <a:rPr kumimoji="0"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      </a:t>
            </a:r>
          </a:p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kumimoji="0"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</a:t>
            </a:r>
            <a:r>
              <a:rPr kumimoji="0"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ระบุทั้งผลที่เป็นเชิงปริมาณและผลเชิงคุณภาพ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kumimoji="0"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เป้าหมายคล้ายกับวัตถุประสงค์แต่มีลักษณะเฉพาะเจาะจงมากกว่า </a:t>
            </a:r>
            <a:r>
              <a:rPr kumimoji="0"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</a:p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kumimoji="0"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kumimoji="0"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ระบุสิ่งที่ต้องการทำได้ชัดเจนและระบุเวลาที่ต้องการจะบรรลุ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kumimoji="0"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เป้าหมายต้องวัด</a:t>
            </a:r>
            <a:r>
              <a:rPr kumimoji="0"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</a:t>
            </a:r>
            <a:r>
              <a:rPr kumimoji="0"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kumimoji="0"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เป็นรูปธรรม</a:t>
            </a:r>
            <a:r>
              <a:rPr kumimoji="0"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kumimoji="0"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บอก</a:t>
            </a:r>
            <a:r>
              <a:rPr kumimoji="0"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เป็นจำนวนตัวเลข (สอดรับ</a:t>
            </a:r>
            <a:r>
              <a:rPr kumimoji="0"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กับ</a:t>
            </a:r>
          </a:p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kumimoji="0"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สาเหตุ</a:t>
            </a:r>
            <a:r>
              <a:rPr kumimoji="0"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ของปัญหา)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kumimoji="0" lang="th-TH" alt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9841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39552" y="1052736"/>
            <a:ext cx="8229600" cy="4648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th-TH" alt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altLang="th-TH" sz="36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วิธีเขียน (รูปธรรม) เป็นจริงได้ เฉพาะเจาะจง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h-TH" altLang="th-TH" sz="3200" b="1" dirty="0" smtClean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 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 + คำกิริยา +สิ่งที่ต้องการให้เกิดขึ้น (จำนวนปริมาณ) +กลุ่มเป้าหมาย+ (ระยะเวลาที่ใช้)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เช่น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- เพื่อจัดหาเงินทุนให้กับนักศึกษา จำนวน 100 ทุน ภายใน 3 ปี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- เพื่อจัดอบรมให้กับนักเรียนในระดับมัธยมศึกษาตอนปลาย           (ม. 4-6) ที่มีผลการเรียนไม่ต่ำกว่า 2.00 และเป็นสมาชิกชมรม </a:t>
            </a:r>
            <a:r>
              <a:rPr lang="en-US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To Be     No.1 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ของสถานศึกษานั้น ๆ จำนวน 40 คน</a:t>
            </a:r>
            <a:r>
              <a:rPr lang="th-TH" altLang="th-TH" sz="3200" b="1" i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alt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th-TH" alt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endParaRPr lang="th-TH" alt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888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4283968" cy="609600"/>
          </a:xfrm>
          <a:solidFill>
            <a:srgbClr val="FFFF0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วิธีดำเนินการ</a:t>
            </a:r>
            <a:endParaRPr lang="th-TH" sz="4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79512" y="1628800"/>
            <a:ext cx="8659688" cy="43053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	* เป็นการให้รายละเอียดในการปฏิบัติ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* โดยปกติจะแยกเป็นกิจกรรมย่อยๆหลายกิจกรรมที่โดดเด่น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	* แสดงให้เห็นความเด่นชัดตั้งแต่กิจกรรมเริ่มต้นจนถึงกิจกรรม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3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สุดท้าย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	* มักจะนิยมใช้แผนภูมิ</a:t>
            </a:r>
            <a:r>
              <a:rPr lang="th-TH" altLang="th-TH" sz="3400" b="1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แกนท์</a:t>
            </a:r>
            <a:r>
              <a:rPr lang="th-TH" alt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th-TH" altLang="th-TH" sz="3400" b="1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Gantt</a:t>
            </a:r>
            <a:r>
              <a:rPr lang="th-TH" alt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alt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</a:t>
            </a:r>
            <a:r>
              <a:rPr lang="th-TH" altLang="th-TH" sz="3400" b="1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hart</a:t>
            </a:r>
            <a:r>
              <a:rPr lang="th-TH" alt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หรือแผนภูมิแท่ง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(</a:t>
            </a:r>
            <a:r>
              <a:rPr lang="th-TH" altLang="th-TH" sz="3400" b="1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Bar</a:t>
            </a:r>
            <a:r>
              <a:rPr lang="th-TH" alt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alt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</a:t>
            </a:r>
            <a:r>
              <a:rPr lang="th-TH" altLang="th-TH" sz="3400" b="1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hart</a:t>
            </a:r>
            <a:r>
              <a:rPr lang="th-TH" alt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eaLnBrk="1" hangingPunct="1"/>
            <a:endParaRPr lang="th-TH" altLang="th-TH" sz="3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endParaRPr lang="th-TH" altLang="th-TH" sz="3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7830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1268760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โครงการนี้มีลักษณะโดยรวมอย่างไร</a:t>
            </a:r>
          </a:p>
          <a:p>
            <a:r>
              <a:rPr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โครงการนี้แบ่งออกเป็นกี่ระยะ อะไรบ้าง</a:t>
            </a:r>
          </a:p>
          <a:p>
            <a:r>
              <a:rPr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โครงการนี้ </a:t>
            </a:r>
            <a:endParaRPr lang="th-TH" altLang="th-TH" sz="36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ระยะแรก</a:t>
            </a:r>
            <a:r>
              <a:rPr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จะทำอะไร โดยใคร อย่างไร ที่ไหน เมื่อใด  (</a:t>
            </a:r>
            <a:r>
              <a:rPr lang="en-US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what, who, how, where, when</a:t>
            </a:r>
            <a:r>
              <a:rPr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endParaRPr lang="th-TH" altLang="th-TH" sz="36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ระยะ</a:t>
            </a:r>
            <a:r>
              <a:rPr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ที่สอง...............         </a:t>
            </a:r>
            <a:endParaRPr lang="th-TH" altLang="th-TH" sz="36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ระยะ</a:t>
            </a:r>
            <a:r>
              <a:rPr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ที่สาม</a:t>
            </a: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</a:t>
            </a:r>
          </a:p>
          <a:p>
            <a:r>
              <a:rPr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การดำเนินงานตลอด</a:t>
            </a: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โครงการสรุป</a:t>
            </a:r>
            <a:r>
              <a:rPr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ไว้ในรูป </a:t>
            </a:r>
            <a:r>
              <a:rPr lang="en-US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Gantt Chart</a:t>
            </a:r>
            <a:r>
              <a:rPr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endParaRPr lang="th-TH" alt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5652120" cy="609600"/>
          </a:xfrm>
          <a:solidFill>
            <a:srgbClr val="FFFF0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เทคนิคในการเขียนวิธีดำเนินการ</a:t>
            </a:r>
            <a:endParaRPr lang="th-TH" sz="4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8898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449982"/>
              </p:ext>
            </p:extLst>
          </p:nvPr>
        </p:nvGraphicFramePr>
        <p:xfrm>
          <a:off x="250825" y="836613"/>
          <a:ext cx="8569325" cy="5335327"/>
        </p:xfrm>
        <a:graphic>
          <a:graphicData uri="http://schemas.openxmlformats.org/drawingml/2006/table">
            <a:tbl>
              <a:tblPr/>
              <a:tblGrid>
                <a:gridCol w="4502150"/>
                <a:gridCol w="254000"/>
                <a:gridCol w="254000"/>
                <a:gridCol w="254000"/>
                <a:gridCol w="247650"/>
                <a:gridCol w="261938"/>
                <a:gridCol w="254000"/>
                <a:gridCol w="254000"/>
                <a:gridCol w="254000"/>
                <a:gridCol w="254000"/>
                <a:gridCol w="254000"/>
                <a:gridCol w="254000"/>
                <a:gridCol w="255587"/>
                <a:gridCol w="254000"/>
                <a:gridCol w="254000"/>
                <a:gridCol w="254000"/>
                <a:gridCol w="254000"/>
              </a:tblGrid>
              <a:tr h="48729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CordiaUPC" pitchFamily="34" charset="-3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กิจกรรม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1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ระยะเวลา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9206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เดือน.......</a:t>
                      </a:r>
                      <a:endParaRPr kumimoji="0" lang="th-TH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เดือน.......</a:t>
                      </a:r>
                      <a:endParaRPr kumimoji="0" lang="th-TH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เดือน.......</a:t>
                      </a:r>
                      <a:endParaRPr kumimoji="0" lang="th-TH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เดือน.......</a:t>
                      </a:r>
                      <a:endParaRPr kumimoji="0" lang="th-TH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1814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49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47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50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49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49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0825" y="242088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825" y="4005163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882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340768"/>
            <a:ext cx="8305800" cy="5029200"/>
          </a:xfrm>
        </p:spPr>
        <p:txBody>
          <a:bodyPr/>
          <a:lstStyle/>
          <a:p>
            <a:pPr algn="ctr" eaLnBrk="1" hangingPunct="1"/>
            <a:r>
              <a:rPr lang="th-TH" altLang="th-TH" sz="28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ระบุชื่อผู้รับผิดชอบ บทบาทและหน้าที่ของแต่ละคน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28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คณะทำงานโครงการ “เถ้าแก่น้อยฯ” ประกอบด้วย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เกศรา 	ฝ่ายบริหาร – วางแผนงาน ติดต่อกับหน่วยงานภายนอก จัดประชุมและ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alt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รายงานการประชุมเป็นประจำทุกเดือน ติดตามผลการ		      ดำเนินโครงการ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2800" b="1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ธีช</a:t>
            </a:r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	ฝ่ายการเงิน – ควบคุมดูแลเรื่องการเงิน รายรับ-รายจ่าย ทำบัญชี และ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alt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รายงานสถานภาพทางการเงินให้ที่ประชุมทราบทุกเดือน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อรสิริ	ฝ่ายผลิต – จัดหาวัตถุดิบ ผลิตสินค้า และตรวจสอบคุณภาพ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โชดก	ฝ่ายการตลาดและประชาสัมพันธ์ – ดำเนินการหาช่องทางการจัด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จำหน่ายส่งเสริมการขาย และเปิดตัวสินค้าให้เป็นที่รู้จักของลูกค้า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4355976" cy="609600"/>
          </a:xfrm>
          <a:solidFill>
            <a:srgbClr val="FFFF0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ผู้รับผิดชอบโครงการ</a:t>
            </a:r>
            <a:endParaRPr lang="th-TH" sz="4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7105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700808"/>
            <a:ext cx="8532440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th-TH" altLang="th-TH" sz="3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เป็นการระบุค่าใช้จ่ายที่ต้องใช้ในการดำเนินกิจกรรมขั้นต่างๆ โดยทั่วไปจะแจกแจงเป็นหมวดย่อยๆ เช่น หมวดค่าวัสดุ หมวดค่าใช้สอย หมวดค่าตอบแทน หมวดค่าครุภัณฑ์ ซึ่งการแจกแจงงบประมาณจะมีประโยชน์  ในการตรวจสอบความเป็นไปได้และตรวจสอบความเหมาะสมในสถานการณ์ต่าง ๆ 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th-TH" altLang="th-TH" sz="3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ควรระบุแหล่งที่มาของงบประมาณด้วยว่าเป็นงบประมาณในส่วนงานใด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th-TH" altLang="th-TH" sz="3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การประมาณค่าใช้จ่ายต้องทำให้ละเอียดรอบคอบ  ควรใช้งบประมาณให้น้อย  แต่ให้ผลมากที่สุดจึงจะถือว่าเป็นโครงการที่มีผลสัมฤทธิ์สูง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3203848" cy="609600"/>
          </a:xfrm>
          <a:solidFill>
            <a:srgbClr val="FFFF0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งบประมาณ</a:t>
            </a:r>
            <a:endParaRPr lang="th-TH" sz="4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9653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title"/>
          </p:nvPr>
        </p:nvSpPr>
        <p:spPr>
          <a:xfrm>
            <a:off x="15595" y="332656"/>
            <a:ext cx="6012160" cy="609600"/>
          </a:xfrm>
          <a:solidFill>
            <a:srgbClr val="FFFF0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ตัวอย่างการคำนวณงบประมาณ</a:t>
            </a:r>
            <a:endParaRPr lang="th-TH" sz="4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  <p:graphicFrame>
        <p:nvGraphicFramePr>
          <p:cNvPr id="3" name="Group 3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633113440"/>
              </p:ext>
            </p:extLst>
          </p:nvPr>
        </p:nvGraphicFramePr>
        <p:xfrm>
          <a:off x="395535" y="1628801"/>
          <a:ext cx="8424937" cy="4148027"/>
        </p:xfrm>
        <a:graphic>
          <a:graphicData uri="http://schemas.openxmlformats.org/drawingml/2006/table">
            <a:tbl>
              <a:tblPr/>
              <a:tblGrid>
                <a:gridCol w="5536387"/>
                <a:gridCol w="1203563"/>
                <a:gridCol w="1684987"/>
              </a:tblGrid>
              <a:tr h="1254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รายการ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ทุนที่ขอการสนับสนุน (บาท)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ผู้ดำเนินโครงการรับผิดชอบเอง (บาท)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ค่าอาหารและของว่าง (35 คน * 100 บาท * 3 วัน)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10,500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ค่าเดินทางวิทยากร (200 บาท * 3 วัน)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600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ค่าตอบแทนวิทยากร (3 คน * 500 บาท * 3 วัน)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4,500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ค่าสถานที่จัดอบรม (1,000 บาท * 3 วัน)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ค่าเอกสาร/อุปกรณ์การอบรม (30 คน * 100 บาท)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11,100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10,500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5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7504" y="476672"/>
            <a:ext cx="6588224" cy="609600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b="1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การวิเคราะห์ความเสี่ยงของโครงการ</a:t>
            </a:r>
            <a:endParaRPr lang="th-TH" b="1" dirty="0"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1763688" y="1628800"/>
            <a:ext cx="5472608" cy="4741639"/>
            <a:chOff x="346" y="353"/>
            <a:chExt cx="3271" cy="4347"/>
          </a:xfrm>
        </p:grpSpPr>
        <p:pic>
          <p:nvPicPr>
            <p:cNvPr id="12" name="Picture 7" descr="domino_effec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" y="353"/>
              <a:ext cx="3232" cy="4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AutoShape 8"/>
            <p:cNvSpPr>
              <a:spLocks noChangeArrowheads="1"/>
            </p:cNvSpPr>
            <p:nvPr/>
          </p:nvSpPr>
          <p:spPr bwMode="auto">
            <a:xfrm rot="21296216" flipH="1">
              <a:off x="3027" y="3747"/>
              <a:ext cx="590" cy="953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 altLang="th-TH"/>
            </a:p>
          </p:txBody>
        </p:sp>
      </p:grpSp>
    </p:spTree>
    <p:extLst>
      <p:ext uri="{BB962C8B-B14F-4D97-AF65-F5344CB8AC3E}">
        <p14:creationId xmlns:p14="http://schemas.microsoft.com/office/powerpoint/2010/main" val="367990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5576" y="966207"/>
            <a:ext cx="7992888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570" marR="115570" algn="ctr">
              <a:spcBef>
                <a:spcPts val="455"/>
              </a:spcBef>
              <a:spcAft>
                <a:spcPts val="730"/>
              </a:spcAft>
            </a:pPr>
            <a:r>
              <a:rPr lang="th-TH" sz="6000" b="1" dirty="0" smtClean="0">
                <a:solidFill>
                  <a:srgbClr val="FFFF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ความ</a:t>
            </a:r>
            <a:r>
              <a:rPr lang="th-TH" sz="6000" b="1" dirty="0" smtClean="0">
                <a:solidFill>
                  <a:srgbClr val="FFFF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เสี่ยง </a:t>
            </a:r>
            <a:endParaRPr lang="th-TH" sz="6000" b="1" dirty="0" smtClean="0">
              <a:solidFill>
                <a:srgbClr val="FFFF00"/>
              </a:solidFill>
              <a:latin typeface="Tahoma" panose="020B0604030504040204" pitchFamily="34" charset="0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115570" marR="115570">
              <a:spcBef>
                <a:spcPts val="455"/>
              </a:spcBef>
              <a:spcAft>
                <a:spcPts val="730"/>
              </a:spcAft>
            </a:pPr>
            <a:endParaRPr lang="th-TH" sz="900" b="1" dirty="0" smtClean="0">
              <a:solidFill>
                <a:schemeClr val="bg1"/>
              </a:solidFill>
              <a:latin typeface="Tahoma" panose="020B0604030504040204" pitchFamily="34" charset="0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115570" marR="115570">
              <a:spcBef>
                <a:spcPts val="455"/>
              </a:spcBef>
              <a:spcAft>
                <a:spcPts val="730"/>
              </a:spcAft>
            </a:pPr>
            <a:r>
              <a:rPr lang="th-TH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	โอกาส</a:t>
            </a:r>
            <a:r>
              <a:rPr lang="th-TH" sz="3200" b="1" dirty="0">
                <a:solidFill>
                  <a:schemeClr val="bg1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ที่จะเกิดความผิดพลาด ความเสียหาย การรั่วไหล ความสูญเปล่า หรือเหตุการณ์ที่ไม่พึงประสงค์ </a:t>
            </a:r>
            <a:endParaRPr lang="th-TH" sz="3200" b="1" dirty="0" smtClean="0">
              <a:solidFill>
                <a:schemeClr val="bg1"/>
              </a:solidFill>
              <a:latin typeface="Tahoma" panose="020B0604030504040204" pitchFamily="34" charset="0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115570" marR="115570">
              <a:spcBef>
                <a:spcPts val="455"/>
              </a:spcBef>
              <a:spcAft>
                <a:spcPts val="730"/>
              </a:spcAft>
            </a:pPr>
            <a:endParaRPr lang="th-TH" sz="3200" b="1" dirty="0" smtClean="0">
              <a:solidFill>
                <a:schemeClr val="bg1"/>
              </a:solidFill>
              <a:latin typeface="Tahoma" panose="020B0604030504040204" pitchFamily="34" charset="0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115570" marR="115570">
              <a:spcBef>
                <a:spcPts val="455"/>
              </a:spcBef>
              <a:spcAft>
                <a:spcPts val="730"/>
              </a:spcAft>
            </a:pPr>
            <a:r>
              <a:rPr lang="th-TH" sz="3200" b="1" dirty="0">
                <a:solidFill>
                  <a:schemeClr val="bg1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	</a:t>
            </a:r>
            <a:r>
              <a:rPr lang="th-TH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การ</a:t>
            </a:r>
            <a:r>
              <a:rPr lang="th-TH" sz="3200" b="1" dirty="0">
                <a:solidFill>
                  <a:schemeClr val="bg1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กระทำใด ๆ ที่อาจเกิดขึ้นภายใต้สถานการณ์ที่ไม่แน่นอน ซึ่งอาจเกิดขึ้นในอนาคตและมีผลกระทบหรือทำให้การดำเนินงานไม่ประสบความสำเร็จตามวัตถุประสงค์และเป้าหมายขององค์กร ทั้งในด้านยุทธศาสตร์ การปฏิบัติงาน การเงินและการบริหาร</a:t>
            </a:r>
            <a:endParaRPr lang="en-US" sz="3200" b="1" dirty="0">
              <a:solidFill>
                <a:schemeClr val="bg1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909739" y="2276872"/>
            <a:ext cx="504056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ight Arrow 9"/>
          <p:cNvSpPr/>
          <p:nvPr/>
        </p:nvSpPr>
        <p:spPr>
          <a:xfrm>
            <a:off x="909739" y="4104213"/>
            <a:ext cx="504056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757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0"/>
          <p:cNvSpPr>
            <a:spLocks noChangeArrowheads="1"/>
          </p:cNvSpPr>
          <p:nvPr/>
        </p:nvSpPr>
        <p:spPr bwMode="auto">
          <a:xfrm>
            <a:off x="1339256" y="260648"/>
            <a:ext cx="610776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kumimoji="0" lang="th-TH" altLang="th-TH" sz="44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ความสัมพันธ์ระหว่างแผนและโครงการ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232621"/>
            <a:ext cx="8101765" cy="522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98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>
          <a:xfrm>
            <a:off x="20150" y="458192"/>
            <a:ext cx="4283968" cy="609600"/>
          </a:xfrm>
          <a:solidFill>
            <a:srgbClr val="FFFF0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ลักษณะของความเสี่ยง</a:t>
            </a:r>
            <a:endParaRPr lang="th-TH" sz="4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9659" y="1730995"/>
            <a:ext cx="64459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ea typeface="Times New Roman" panose="02020603050405020304" pitchFamily="18" charset="0"/>
                <a:cs typeface="TH SarabunPSK" panose="020B0500040200020003" pitchFamily="34" charset="-34"/>
              </a:rPr>
              <a:t>ความเสี่ยงทางด้านกลยุทธ์ (</a:t>
            </a:r>
            <a:r>
              <a:rPr lang="en-US" sz="36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</a:rPr>
              <a:t>Strategic Risk : SR) </a:t>
            </a:r>
            <a:endParaRPr lang="th-TH" sz="36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8745" y="2721340"/>
            <a:ext cx="64059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ea typeface="Times New Roman" panose="02020603050405020304" pitchFamily="18" charset="0"/>
                <a:cs typeface="TH SarabunPSK" panose="020B0500040200020003" pitchFamily="34" charset="-34"/>
              </a:rPr>
              <a:t>ความเสี่ยงทางด้านการเงิน (</a:t>
            </a:r>
            <a:r>
              <a:rPr lang="en-US" sz="36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</a:rPr>
              <a:t>Financial Risk : FR)</a:t>
            </a:r>
            <a:endParaRPr lang="th-TH" sz="36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8745" y="3650129"/>
            <a:ext cx="78822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ea typeface="Times New Roman" panose="02020603050405020304" pitchFamily="18" charset="0"/>
                <a:cs typeface="TH SarabunPSK" panose="020B0500040200020003" pitchFamily="34" charset="-34"/>
              </a:rPr>
              <a:t>ความเสี่ยงทางด้านการปฏิบัติงาน (</a:t>
            </a:r>
            <a:r>
              <a:rPr lang="en-US" sz="36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</a:rPr>
              <a:t>Operational Risk : OR) </a:t>
            </a:r>
            <a:endParaRPr lang="th-TH" sz="3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89659" y="4528463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ea typeface="Times New Roman" panose="02020603050405020304" pitchFamily="18" charset="0"/>
                <a:cs typeface="TH SarabunPSK" panose="020B0500040200020003" pitchFamily="34" charset="-34"/>
              </a:rPr>
              <a:t>ความเสี่ยงทางด้านกฎหมาย และข้อกำหนดผูกพันองค์กร </a:t>
            </a:r>
            <a:endParaRPr lang="th-TH" sz="3600" b="1" dirty="0" smtClean="0">
              <a:solidFill>
                <a:schemeClr val="bg1"/>
              </a:solidFill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r>
              <a:rPr lang="th-TH" sz="36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TH SarabunPSK" panose="020B0500040200020003" pitchFamily="34" charset="-34"/>
              </a:rPr>
              <a:t>(</a:t>
            </a:r>
            <a:r>
              <a:rPr lang="en-US" sz="36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</a:rPr>
              <a:t>Compliance Risk : </a:t>
            </a:r>
            <a:r>
              <a:rPr lang="en-US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</a:rPr>
              <a:t>CR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</a:rPr>
              <a:t>) </a:t>
            </a:r>
            <a:endParaRPr lang="th-TH" sz="3600" b="1" dirty="0">
              <a:solidFill>
                <a:schemeClr val="bg1"/>
              </a:solidFill>
            </a:endParaRPr>
          </a:p>
          <a:p>
            <a:endParaRPr lang="th-TH" sz="3600" b="1" dirty="0">
              <a:solidFill>
                <a:schemeClr val="bg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67544" y="1730995"/>
            <a:ext cx="432048" cy="54587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ight Arrow 10"/>
          <p:cNvSpPr/>
          <p:nvPr/>
        </p:nvSpPr>
        <p:spPr>
          <a:xfrm>
            <a:off x="467544" y="2720664"/>
            <a:ext cx="432048" cy="54587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Right Arrow 11"/>
          <p:cNvSpPr/>
          <p:nvPr/>
        </p:nvSpPr>
        <p:spPr>
          <a:xfrm>
            <a:off x="467544" y="3739197"/>
            <a:ext cx="432048" cy="54587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ight Arrow 12"/>
          <p:cNvSpPr/>
          <p:nvPr/>
        </p:nvSpPr>
        <p:spPr>
          <a:xfrm>
            <a:off x="467544" y="4653136"/>
            <a:ext cx="432048" cy="54587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282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7020272" cy="609600"/>
          </a:xfrm>
          <a:solidFill>
            <a:srgbClr val="FFFF0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ตัวอย่างการเขียนความเสี่ยงของโครงการ</a:t>
            </a:r>
            <a:endParaRPr lang="th-TH" sz="4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340768"/>
            <a:ext cx="77768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570" marR="115570">
              <a:spcBef>
                <a:spcPts val="455"/>
              </a:spcBef>
              <a:spcAft>
                <a:spcPts val="730"/>
              </a:spcAft>
            </a:pP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1)  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ความเสี่ยงในการที่จะมีการริเริ่มโครงการ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หรือ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เป็นความเสี่ยงที่เกิดจากการมีที่มาของโครงการไม่เหมาะสม เช่น ไม่ได้มาจากความต้องการที่แท้จริงของผู้มีส่วนได้เสีย ไม่ได้เป็นโครงการที่จะตอบสนองความจำเป็นหรือแก้ไขปัญหาของผู้ที่เกี่ยวข้อง</a:t>
            </a:r>
            <a:endParaRPr lang="en-US" sz="3200" b="1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499" y="3933056"/>
            <a:ext cx="79208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570" marR="115570">
              <a:spcBef>
                <a:spcPts val="455"/>
              </a:spcBef>
              <a:spcAft>
                <a:spcPts val="730"/>
              </a:spcAft>
            </a:pP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2)  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ความเสี่ยงในการที่จะกำหนดขอบเขตและรายละเอียด ความครอบคลุมของแผนงานหรือ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โครงการไม่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เหมาะสม จนทำ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ให้รูปแบบ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และรายละเอียดของแผนงานไม่ครอบคลุมกับความต้องการหรือปัญหาของกลุ่มผู้มีส่วนได้เสีย</a:t>
            </a:r>
            <a:endParaRPr lang="en-US" sz="3200" b="1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5379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196752"/>
            <a:ext cx="80283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570" marR="115570">
              <a:spcBef>
                <a:spcPts val="455"/>
              </a:spcBef>
              <a:spcAft>
                <a:spcPts val="730"/>
              </a:spcAft>
            </a:pP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3)  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ขาดการสำรวจเบื้องต้น การศึกษาความเป็นไปได้เบื้องต้น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 (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Pre-feasibility study)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หรือการศึกษาความเป็นไปได้และความเหมาะสมของโครงการ (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feasibility study)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ในขั้นตอนของการวางแผน</a:t>
            </a:r>
            <a:endParaRPr lang="en-US" sz="3200" b="1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3717032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570" marR="115570">
              <a:spcBef>
                <a:spcPts val="455"/>
              </a:spcBef>
              <a:spcAft>
                <a:spcPts val="730"/>
              </a:spcAft>
            </a:pP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4)  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ขาดการกำหนดกลไก เครื่องมือ การเตรียมการเพื่อติดตาม กำกับ ประเมินผลโครงการเมื่อเริ่มมีการดำเนินงานจริงจนกระทั่งสิ้นสุดโครงการ</a:t>
            </a:r>
            <a:endParaRPr lang="en-US" sz="3200" b="1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2505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30212" y="1340768"/>
            <a:ext cx="8713788" cy="39925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เป็นการระบุระยะเวลาเริ่มต้นโครงการและระยะเวลาสิ้นสุดโครงการ  โดยจะต้องระบุ วัน เดือน ปี เช่นเดียวกับการแสดง     แผนภูมิ</a:t>
            </a:r>
            <a:r>
              <a:rPr lang="th-TH" altLang="th-TH" sz="3600" b="1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แกนท์</a:t>
            </a: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th-TH" altLang="th-TH" sz="3600" b="1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Gantt</a:t>
            </a: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3600" b="1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Chart</a:t>
            </a: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endParaRPr lang="th-TH" altLang="th-TH" sz="36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4283968" cy="609600"/>
          </a:xfrm>
          <a:solidFill>
            <a:srgbClr val="FFFF0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ระยะเวลา</a:t>
            </a:r>
            <a:endParaRPr lang="th-TH" sz="4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1482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124744"/>
            <a:ext cx="8676456" cy="4873625"/>
          </a:xfrm>
        </p:spPr>
        <p:txBody>
          <a:bodyPr/>
          <a:lstStyle/>
          <a:p>
            <a:pPr eaLnBrk="1" hangingPunct="1"/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แสดงวิธีการประเมินผลให้เห็นเป็นรูปธรรม ว่าโครงการได้ผลตรงตามวัตถุประสงค์หรือไม่ อย่างไร</a:t>
            </a:r>
          </a:p>
          <a:p>
            <a:pPr eaLnBrk="1" hangingPunct="1"/>
            <a:endParaRPr lang="th-TH" alt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</a:p>
          <a:p>
            <a:pPr eaLnBrk="1" hangingPunct="1"/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ผู้เข้าร่วมโครงการทำแบบประเมินผลหลังจบการอบรม (ใช้สเกล 1-5)</a:t>
            </a:r>
          </a:p>
          <a:p>
            <a:pPr eaLnBrk="1" hangingPunct="1"/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ประเมินผลด้วยการสัมภาษณ์เชิงลึกกับผู้ปกครองนักเรียนที่เข้าร่วมโครงการ</a:t>
            </a:r>
          </a:p>
          <a:p>
            <a:pPr eaLnBrk="1" hangingPunct="1"/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ประเมินผลเชิงลายลักษณ์อักษรจากสมุดบันทึกรายรับ-รายจ่ายของนักเรียน</a:t>
            </a:r>
          </a:p>
          <a:p>
            <a:pPr eaLnBrk="1" hangingPunct="1"/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ประเมินผลด้วยการจัดประชุมสรุปบทเรียนเมื่อจบโครงการ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3779912" cy="609600"/>
          </a:xfrm>
          <a:solidFill>
            <a:srgbClr val="FFFF0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การประเมินผล</a:t>
            </a:r>
            <a:endParaRPr lang="th-TH" sz="4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  <p:sp>
        <p:nvSpPr>
          <p:cNvPr id="5" name="Oval 4"/>
          <p:cNvSpPr/>
          <p:nvPr/>
        </p:nvSpPr>
        <p:spPr>
          <a:xfrm>
            <a:off x="251520" y="3645024"/>
            <a:ext cx="288032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251520" y="4259560"/>
            <a:ext cx="288032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Oval 6"/>
          <p:cNvSpPr/>
          <p:nvPr/>
        </p:nvSpPr>
        <p:spPr>
          <a:xfrm>
            <a:off x="251520" y="4821725"/>
            <a:ext cx="288032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Oval 7"/>
          <p:cNvSpPr/>
          <p:nvPr/>
        </p:nvSpPr>
        <p:spPr>
          <a:xfrm>
            <a:off x="231514" y="5436261"/>
            <a:ext cx="288032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53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609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>
                <a:solidFill>
                  <a:srgbClr val="FFFF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ผลการดำเนินงาน = ผลผลิต + ผลลัพธ์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6700" y="2564904"/>
            <a:ext cx="8610600" cy="2971800"/>
          </a:xfrm>
        </p:spPr>
        <p:txBody>
          <a:bodyPr/>
          <a:lstStyle/>
          <a:p>
            <a:pPr eaLnBrk="1" hangingPunct="1"/>
            <a:r>
              <a:rPr lang="th-TH" altLang="th-TH" sz="36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ตัวชี้วัดผลผลิต (</a:t>
            </a:r>
            <a:r>
              <a:rPr lang="en-US" altLang="th-TH" sz="36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Outputs) </a:t>
            </a:r>
            <a:endParaRPr lang="th-TH" altLang="th-TH" sz="3600" b="1" dirty="0" smtClean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จะปรากฏข้อความหรือตัวเลขที่แสดงผลการดำเนินงานที่เป็นรูปธรรม เช่น มี ได้ ได้รับ</a:t>
            </a:r>
          </a:p>
          <a:p>
            <a:pPr eaLnBrk="1" hangingPunct="1"/>
            <a:endParaRPr lang="en-US" altLang="th-TH" sz="36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altLang="th-TH" sz="36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ตัวชี้วัดผลลัพธ์ (</a:t>
            </a:r>
            <a:r>
              <a:rPr lang="en-US" altLang="th-TH" sz="36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Outcomes) </a:t>
            </a:r>
            <a:endParaRPr lang="th-TH" altLang="th-TH" sz="3600" b="1" dirty="0" smtClean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จะปรากฏข้อความ เช่น ความพึงพอใจ และการประยุกต์ใช้ความรู้ของผู้รับบริการ</a:t>
            </a:r>
            <a:endParaRPr lang="en-US" altLang="th-TH" sz="36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6691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18964" y="1844824"/>
            <a:ext cx="82296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ผลงาน หรือบริการที่องค์การนั้น จัดทำขึ้น โดยกิจกรรมที่ให้เกิด  ผลงานนั้น จะอยู่ภายใต้การควบคุมขององค์การ เช่น </a:t>
            </a:r>
            <a:endParaRPr kumimoji="0" lang="th-TH" altLang="th-TH" sz="36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ความรู้ของครูภายหลังการพัฒนา</a:t>
            </a:r>
            <a:r>
              <a:rPr kumimoji="0"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kumimoji="0"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หลักสูตรและกระบวนการเรียนการสอนที่มีประสิทธิภาพ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kumimoji="0" lang="th-TH" alt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2555776" y="476672"/>
            <a:ext cx="3888432" cy="609600"/>
          </a:xfrm>
          <a:solidFill>
            <a:srgbClr val="FFFF0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ผลผลิต (</a:t>
            </a:r>
            <a:r>
              <a:rPr lang="en-US" sz="44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Output) </a:t>
            </a:r>
            <a:endParaRPr lang="th-TH" sz="4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043608" y="3299896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ight Arrow 7"/>
          <p:cNvSpPr/>
          <p:nvPr/>
        </p:nvSpPr>
        <p:spPr>
          <a:xfrm>
            <a:off x="1043608" y="4238468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01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752" y="476672"/>
            <a:ext cx="4320480" cy="609600"/>
          </a:xfrm>
          <a:solidFill>
            <a:srgbClr val="FFFF0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ผลลัพธ์ (</a:t>
            </a:r>
            <a:r>
              <a:rPr lang="en-US" sz="44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Outcome)</a:t>
            </a:r>
            <a:endParaRPr lang="th-TH" sz="4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83568" y="1556792"/>
            <a:ext cx="82296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9pPr>
          </a:lstStyle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kumimoji="0"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ผลกระทบที่เกิดจากผลผลิตหรือผลงานที่ได้ทำขึ้น ซึ่งจะก่อให้เกิดการเปลี่ยนแปลง ต่อผู้รับบริการ อันเนื่องจากการดำเนินการ </a:t>
            </a:r>
            <a:endParaRPr kumimoji="0" lang="th-TH" altLang="th-TH" sz="36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kumimoji="0"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เช่น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kumimoji="0"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kumimoji="0"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kumimoji="0"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 ครูได้รับความพึงพอใจจากการอบรมซึ่ง</a:t>
            </a:r>
            <a:r>
              <a:rPr kumimoji="0"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เป็นผล</a:t>
            </a:r>
            <a:r>
              <a:rPr kumimoji="0"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ให้เกิดทักษะในการสอนดีขึ้น </a:t>
            </a:r>
            <a:endParaRPr kumimoji="0" lang="th-TH" alt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kumimoji="0"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* </a:t>
            </a:r>
            <a:r>
              <a:rPr kumimoji="0"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นักเรียนมีผลสัมฤทธิ์ทางการเรียนดีขึ้นจากหลักสูตรและกระบวนการเรียนการสอนที่ได้รับการพัฒนา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endParaRPr kumimoji="0" lang="th-TH" altLang="th-TH" sz="36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endParaRPr kumimoji="0" lang="th-TH" alt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7210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39552" y="1268760"/>
            <a:ext cx="80772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kumimoji="0"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kumimoji="0"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การระบุถึงผลที่คาดว่าจะได้รับจากการดำเนิน</a:t>
            </a:r>
            <a:r>
              <a:rPr kumimoji="0"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  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kumimoji="0"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ประกอบด้วย     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- </a:t>
            </a:r>
            <a:r>
              <a:rPr kumimoji="0"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</a:t>
            </a:r>
            <a:r>
              <a:rPr kumimoji="0"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ทางตรงและผลทางอ้อม </a:t>
            </a:r>
            <a:endParaRPr kumimoji="0" lang="th-TH" alt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- </a:t>
            </a:r>
            <a:r>
              <a:rPr kumimoji="0"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</a:t>
            </a:r>
            <a:r>
              <a:rPr kumimoji="0"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ระบุด้วยว่าใครจะได้รับประโยชน์จากโครงการบ้าง ได้รับประโยชน์อย่างใด ระบุทั้งเชิงปริมาณ และเชิงคุณภาพ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th-TH" altLang="zh-TW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หรือผลลัพธ์ก็ได้ 	</a:t>
            </a:r>
            <a:r>
              <a:rPr lang="th-TH" altLang="zh-TW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เช่น</a:t>
            </a:r>
            <a:r>
              <a:rPr lang="en-US" altLang="zh-TW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zh-TW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zh-TW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altLang="zh-TW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altLang="zh-TW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เมื่อครูได้รับการพัฒนาการใช้</a:t>
            </a:r>
            <a:r>
              <a:rPr lang="th-TH" altLang="zh-TW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เครือข่ายสารสนเทศใน</a:t>
            </a:r>
            <a:r>
              <a:rPr lang="th-TH" altLang="zh-TW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การจัดการเรียนการสอนแล้ว</a:t>
            </a:r>
            <a:r>
              <a:rPr lang="th-TH" altLang="zh-TW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จะสามารถยกระดับคุณภาพของผู้เรียนให้สูงขึ้นได้</a:t>
            </a:r>
            <a:r>
              <a:rPr lang="en-US" altLang="zh-TW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endParaRPr lang="th-TH" alt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>
          <a:xfrm>
            <a:off x="18596" y="332656"/>
            <a:ext cx="4409387" cy="609600"/>
          </a:xfrm>
          <a:solidFill>
            <a:srgbClr val="FFFF0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ผลที่คาดว่าจะได้รับ</a:t>
            </a:r>
            <a:endParaRPr lang="th-TH" sz="4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3447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95536" y="1124744"/>
            <a:ext cx="81534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kumimoji="0"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ขาดผู้ที่มีความสามารถที่แท้จริงในการเขียนโครงการ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kumimoji="0"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มีเวลาน้อย หรือเป็นไปอย่างเร่งด่วน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kumimoji="0"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เขียนวัตถุประสงค์หรือเป้าหมายของโครงการไม่ชัดเจน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kumimoji="0"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เป็นเรื่องของอนาคต  เขียนโครงการไม่สามารถควบคุมได้ทั้งหมด</a:t>
            </a: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39552" y="3429000"/>
            <a:ext cx="2072598" cy="1590839"/>
            <a:chOff x="144" y="1920"/>
            <a:chExt cx="1152" cy="1200"/>
          </a:xfrm>
        </p:grpSpPr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>
              <a:off x="144" y="1920"/>
              <a:ext cx="1152" cy="1200"/>
            </a:xfrm>
            <a:prstGeom prst="star16">
              <a:avLst>
                <a:gd name="adj" fmla="val 37500"/>
              </a:avLst>
            </a:prstGeom>
            <a:solidFill>
              <a:srgbClr val="333399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  <a:cs typeface="KodchiangUPC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  <a:cs typeface="KodchiangUPC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  <a:cs typeface="KodchiangUPC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 sz="2000">
                  <a:solidFill>
                    <a:schemeClr val="tx1"/>
                  </a:solidFill>
                  <a:latin typeface="Century Schoolbook" panose="02040604050505020304" pitchFamily="18" charset="0"/>
                  <a:cs typeface="KodchiangUPC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cs typeface="KodchiangUPC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cs typeface="KodchiangUPC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cs typeface="KodchiangUPC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cs typeface="KodchiangUPC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cs typeface="KodchiangUPC" panose="02020603050405020304" pitchFamily="18" charset="-34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th-TH" altLang="th-TH" sz="2800">
                <a:latin typeface="Times New Roman" panose="02020603050405020304" pitchFamily="18" charset="0"/>
                <a:cs typeface="Angsana New" panose="02020603050405020304" pitchFamily="18" charset="-34"/>
              </a:endParaRPr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312" y="2256"/>
              <a:ext cx="816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  <a:cs typeface="KodchiangUPC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  <a:cs typeface="KodchiangUPC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  <a:cs typeface="KodchiangUPC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 sz="2000">
                  <a:solidFill>
                    <a:schemeClr val="tx1"/>
                  </a:solidFill>
                  <a:latin typeface="Century Schoolbook" panose="02040604050505020304" pitchFamily="18" charset="0"/>
                  <a:cs typeface="KodchiangUPC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cs typeface="KodchiangUPC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cs typeface="KodchiangUPC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cs typeface="KodchiangUPC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cs typeface="KodchiangUPC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cs typeface="KodchiangUPC" panose="02020603050405020304" pitchFamily="18" charset="-34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th-TH" altLang="th-TH" sz="1800" b="1" dirty="0">
                  <a:solidFill>
                    <a:schemeClr val="bg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นอกจากปัญหาดังกล่าว</a:t>
              </a:r>
            </a:p>
          </p:txBody>
        </p:sp>
      </p:grp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626664" y="3337184"/>
            <a:ext cx="31133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อำนาจของผู้บริหารองค์กร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122429" y="4051518"/>
            <a:ext cx="43524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การจัดลำดับความสำคัญของโครงการ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612150" y="4786987"/>
            <a:ext cx="45560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การไม่ได้รับความร่วมมือจากผู้เกี่ยวข้อง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043608" y="5452847"/>
            <a:ext cx="57435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cs typeface="KodchiangUPC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ขาดงบประมาณและทรัพยากรสนับสนุนอย่างเหมาะสมและเพียงพอ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198" y="246133"/>
            <a:ext cx="4932040" cy="769441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dist="35921" dir="189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kumimoji="0" lang="th-TH" alt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ปัญหาการเขียนโครงการ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231013" y="3599565"/>
            <a:ext cx="1260867" cy="281228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7" idx="1"/>
          </p:cNvCxnSpPr>
          <p:nvPr/>
        </p:nvCxnSpPr>
        <p:spPr>
          <a:xfrm flipV="1">
            <a:off x="2354827" y="4343906"/>
            <a:ext cx="767602" cy="95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8" idx="1"/>
          </p:cNvCxnSpPr>
          <p:nvPr/>
        </p:nvCxnSpPr>
        <p:spPr>
          <a:xfrm>
            <a:off x="2027666" y="4724773"/>
            <a:ext cx="584484" cy="354602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259633" y="4786987"/>
            <a:ext cx="216023" cy="678287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19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627784" y="404664"/>
            <a:ext cx="397897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kumimoji="0" lang="th-TH" altLang="th-TH" sz="4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ความสำคัญของโครงการ</a:t>
            </a:r>
            <a:endParaRPr kumimoji="0" lang="th-TH" altLang="th-TH" sz="4400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484784"/>
            <a:ext cx="81734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ช่วยชี้ให้เห็นถึงปัญหาและภูมิหลังของการทำงาน</a:t>
            </a:r>
          </a:p>
          <a:p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ช่วยให้การปฏิบัติงานตามแผนเป็นไปอย่างมีประสิทธิภาพ</a:t>
            </a:r>
          </a:p>
          <a:p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ช่วยให้แผนงาน/แผนมีความชัดเจน </a:t>
            </a:r>
          </a:p>
          <a:p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ช่วยให้แผนงาน/แผนมีทรัพยากรใช้เพียงพอ เหมาะสมกับการปฏิบัติจริง</a:t>
            </a:r>
          </a:p>
          <a:p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ช่วยให้แผนงาน/แผนมีความเป็นไปได้สูง</a:t>
            </a:r>
          </a:p>
          <a:p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ช่วยลดความขัดแย้ง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และขจัด</a:t>
            </a:r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ความซ้ำซ้อนในหน้าที่ความรับผิดชอบ</a:t>
            </a:r>
          </a:p>
          <a:p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ช่วยสร้างทัศนคติที่ดีต่อบุคลากรในหน่วยงาน</a:t>
            </a:r>
          </a:p>
          <a:p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สร้างความมั่นคงให้กับแผนงาน/แผน</a:t>
            </a:r>
          </a:p>
          <a:p>
            <a:r>
              <a:rPr lang="th-TH" alt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สามารถควบคุมการทำงานได้สะดวก ไม่ซ้ำซ้อน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95536" y="1556792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ight Arrow 4"/>
          <p:cNvSpPr/>
          <p:nvPr/>
        </p:nvSpPr>
        <p:spPr>
          <a:xfrm>
            <a:off x="395536" y="2060848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ight Arrow 5"/>
          <p:cNvSpPr/>
          <p:nvPr/>
        </p:nvSpPr>
        <p:spPr>
          <a:xfrm>
            <a:off x="395536" y="2564904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ight Arrow 6"/>
          <p:cNvSpPr/>
          <p:nvPr/>
        </p:nvSpPr>
        <p:spPr>
          <a:xfrm>
            <a:off x="395536" y="2972033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ight Arrow 7"/>
          <p:cNvSpPr/>
          <p:nvPr/>
        </p:nvSpPr>
        <p:spPr>
          <a:xfrm>
            <a:off x="397886" y="3566921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ight Arrow 8"/>
          <p:cNvSpPr/>
          <p:nvPr/>
        </p:nvSpPr>
        <p:spPr>
          <a:xfrm>
            <a:off x="395536" y="4077122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ight Arrow 9"/>
          <p:cNvSpPr/>
          <p:nvPr/>
        </p:nvSpPr>
        <p:spPr>
          <a:xfrm>
            <a:off x="395536" y="4555291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ight Arrow 10"/>
          <p:cNvSpPr/>
          <p:nvPr/>
        </p:nvSpPr>
        <p:spPr>
          <a:xfrm>
            <a:off x="395536" y="5033460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Right Arrow 11"/>
          <p:cNvSpPr/>
          <p:nvPr/>
        </p:nvSpPr>
        <p:spPr>
          <a:xfrm>
            <a:off x="395536" y="5511629"/>
            <a:ext cx="360040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563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35696" y="2001907"/>
            <a:ext cx="5544616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Rectangle 2"/>
          <p:cNvSpPr/>
          <p:nvPr/>
        </p:nvSpPr>
        <p:spPr>
          <a:xfrm>
            <a:off x="1619672" y="2420888"/>
            <a:ext cx="62646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5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การรายงาน</a:t>
            </a:r>
          </a:p>
          <a:p>
            <a:pPr algn="ctr">
              <a:spcAft>
                <a:spcPts val="0"/>
              </a:spcAft>
            </a:pPr>
            <a:r>
              <a:rPr lang="th-TH" sz="5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ผลการดำเนินโครงการ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1137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88640"/>
            <a:ext cx="8208912" cy="6463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โครงสร้างของการรายงานผลการดำเนินโครงการ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863349"/>
              </p:ext>
            </p:extLst>
          </p:nvPr>
        </p:nvGraphicFramePr>
        <p:xfrm>
          <a:off x="323528" y="1124744"/>
          <a:ext cx="8208912" cy="530278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08912"/>
              </a:tblGrid>
              <a:tr h="319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บทสรุป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</a:tr>
              <a:tr h="1115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รายงานผลการดำเนินงาน</a:t>
                      </a:r>
                      <a:endParaRPr lang="en-US" sz="2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319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ภาคผนวก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9535">
                <a:tc>
                  <a:txBody>
                    <a:bodyPr/>
                    <a:lstStyle/>
                    <a:p>
                      <a:pPr marL="160020"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โครงการที่ได้รับอนุมัติ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9535">
                <a:tc>
                  <a:txBody>
                    <a:bodyPr/>
                    <a:lstStyle/>
                    <a:p>
                      <a:pPr marL="160020"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กำหนดการ / คำกล่าวเปิด-ปิดงาน / สูจิบัตร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9535">
                <a:tc>
                  <a:txBody>
                    <a:bodyPr/>
                    <a:lstStyle/>
                    <a:p>
                      <a:pPr marL="160020"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คำสั่งคณะกรรมการดำเนินโครงการ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9535">
                <a:tc>
                  <a:txBody>
                    <a:bodyPr/>
                    <a:lstStyle/>
                    <a:p>
                      <a:pPr marL="160020"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เอกสารที่เกี่ยวข้องกับโครงการ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9535">
                <a:tc>
                  <a:txBody>
                    <a:bodyPr/>
                    <a:lstStyle/>
                    <a:p>
                      <a:pPr marL="388620"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 รายงานการประชุมวางแผนการดำเนินโครงการ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9535">
                <a:tc>
                  <a:txBody>
                    <a:bodyPr/>
                    <a:lstStyle/>
                    <a:p>
                      <a:pPr marL="388620"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 หนังสือติดต่อ/หนังสือขอความร่วมมือ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08560">
                <a:tc>
                  <a:txBody>
                    <a:bodyPr/>
                    <a:lstStyle/>
                    <a:p>
                      <a:pPr marL="388620"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 เอกสารประกอบการฝึกอบรม สัมมนา เอกสารที่แจกในโครงการ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9535">
                <a:tc>
                  <a:txBody>
                    <a:bodyPr/>
                    <a:lstStyle/>
                    <a:p>
                      <a:pPr marL="388620"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 รายชื่อผู้เข้าร่วมโครงการ/ใบลงทะเบียน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9535">
                <a:tc>
                  <a:txBody>
                    <a:bodyPr/>
                    <a:lstStyle/>
                    <a:p>
                      <a:pPr marL="160020"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เครื่องมือที่ใช้ในการประเมินโครงการ  (แบบสอบถาม)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3408">
                <a:tc>
                  <a:txBody>
                    <a:bodyPr/>
                    <a:lstStyle/>
                    <a:p>
                      <a:pPr marL="331470" indent="-171450"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ภาพบรรยากาศการดำเนินโครงการ/กิจกรรมประกอบโครงการ (จำนวน 5 ภาพ)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9535">
                <a:tc>
                  <a:txBody>
                    <a:bodyPr/>
                    <a:lstStyle/>
                    <a:p>
                      <a:pPr marL="160020"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 อื่น ๆ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21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18010" y="260648"/>
            <a:ext cx="7560840" cy="707886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4000" b="1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บทสรุป  (</a:t>
            </a:r>
            <a:r>
              <a:rPr lang="th-TH" sz="4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เขียนไม่เกิน 1 หน้ากระดาษ)</a:t>
            </a:r>
            <a:endParaRPr lang="en-US" sz="40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4647" y="1302620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      </a:t>
            </a:r>
            <a:r>
              <a:rPr lang="en-US" sz="2800" b="1" dirty="0" smtClean="0">
                <a:solidFill>
                  <a:srgbClr val="FFFF00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(</a:t>
            </a:r>
            <a:r>
              <a:rPr lang="th-TH" sz="2800" b="1" dirty="0">
                <a:solidFill>
                  <a:srgbClr val="FFFF00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ย่อหน้าแรก</a:t>
            </a:r>
            <a:r>
              <a:rPr lang="en-US" sz="2800" b="1" dirty="0">
                <a:solidFill>
                  <a:srgbClr val="FFFF00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)</a:t>
            </a:r>
            <a:r>
              <a:rPr lang="th-TH" sz="2800" b="1" dirty="0">
                <a:solidFill>
                  <a:srgbClr val="FFFF00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</a:t>
            </a:r>
            <a:r>
              <a:rPr lang="th-TH" sz="2800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ให้เขียนสรุปชื่อโครงการ</a:t>
            </a:r>
            <a:r>
              <a:rPr lang="en-US" sz="2800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….</a:t>
            </a:r>
            <a:r>
              <a:rPr lang="th-TH" sz="2800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วัตถุประสงค์โครงการ</a:t>
            </a:r>
            <a:r>
              <a:rPr lang="en-US" sz="2800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…</a:t>
            </a:r>
            <a:r>
              <a:rPr lang="th-TH" sz="2800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เป้าหมายโครงการ</a:t>
            </a:r>
            <a:r>
              <a:rPr lang="en-US" sz="2800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….</a:t>
            </a:r>
            <a:r>
              <a:rPr lang="th-TH" sz="2800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หน่วยงานหรือผู้รับผิดชอบ</a:t>
            </a:r>
            <a:r>
              <a:rPr lang="en-US" sz="2800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…. (</a:t>
            </a:r>
            <a:r>
              <a:rPr lang="th-TH" sz="2800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ดูจากโครงการ</a:t>
            </a:r>
            <a:r>
              <a:rPr lang="en-US" sz="2800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) </a:t>
            </a:r>
            <a:endParaRPr lang="th-TH" sz="28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4657" y="2480533"/>
            <a:ext cx="82449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71500" algn="thaiDist">
              <a:spcAft>
                <a:spcPts val="0"/>
              </a:spcAft>
            </a:pPr>
            <a:r>
              <a:rPr lang="en-US" sz="2800" b="1" dirty="0">
                <a:solidFill>
                  <a:srgbClr val="FFFF00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(</a:t>
            </a:r>
            <a:r>
              <a:rPr lang="th-TH" sz="2800" b="1" dirty="0">
                <a:solidFill>
                  <a:srgbClr val="FFFF00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ย่อหน้าที่สอง</a:t>
            </a:r>
            <a:r>
              <a:rPr lang="en-US" sz="2800" b="1" dirty="0">
                <a:solidFill>
                  <a:srgbClr val="FFFF00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)</a:t>
            </a:r>
            <a:r>
              <a:rPr lang="en-US" sz="2800" dirty="0">
                <a:solidFill>
                  <a:srgbClr val="FFFF00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</a:t>
            </a:r>
            <a:r>
              <a:rPr lang="th-TH" sz="2800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ให้เขียนสรุปว่าได้ดำเนินการโครงการนี้ ที่</a:t>
            </a:r>
            <a:r>
              <a:rPr lang="th-TH" sz="2800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ไหน</a:t>
            </a:r>
            <a:r>
              <a:rPr lang="en-US" sz="2800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/ </a:t>
            </a:r>
            <a:r>
              <a:rPr lang="th-TH" sz="2800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เมื่อไหร่</a:t>
            </a:r>
            <a:r>
              <a:rPr lang="en-US" sz="2800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/ </a:t>
            </a:r>
            <a:r>
              <a:rPr lang="th-TH" sz="2800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มีขั้นตอนดำเนินการที่สำคัญ</a:t>
            </a:r>
            <a:r>
              <a:rPr lang="th-TH" sz="2800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อย่างไร</a:t>
            </a:r>
            <a:r>
              <a:rPr lang="en-US" sz="2800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/ </a:t>
            </a:r>
            <a:r>
              <a:rPr lang="th-TH" sz="2800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ได้ผลทั้งด้านปริมาณเท่าไหร่ และหรือมีคุณภาพของผลงานอย่างไร ผลการดำเนินการโครงการสรุป</a:t>
            </a:r>
            <a:r>
              <a:rPr lang="th-TH" sz="2800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ได้ ดังนี้</a:t>
            </a:r>
            <a:r>
              <a:rPr lang="en-US" sz="2800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</a:t>
            </a:r>
          </a:p>
          <a:p>
            <a:pPr indent="571500" algn="thaiDist"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       …………………….</a:t>
            </a:r>
            <a:endParaRPr lang="en-US" sz="2800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4647" y="4296415"/>
            <a:ext cx="84281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71500" algn="thaiDist">
              <a:spcAft>
                <a:spcPts val="0"/>
              </a:spcAft>
            </a:pPr>
            <a:r>
              <a:rPr lang="en-US" sz="2800" b="1" dirty="0">
                <a:solidFill>
                  <a:srgbClr val="FFFF00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(</a:t>
            </a:r>
            <a:r>
              <a:rPr lang="th-TH" sz="2800" b="1" dirty="0">
                <a:solidFill>
                  <a:srgbClr val="FFFF00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ย่อหน้าสุดท้าย</a:t>
            </a:r>
            <a:r>
              <a:rPr lang="en-US" sz="2800" b="1" dirty="0">
                <a:solidFill>
                  <a:srgbClr val="FFFF00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)</a:t>
            </a:r>
            <a:r>
              <a:rPr lang="en-US" sz="2800" dirty="0">
                <a:solidFill>
                  <a:srgbClr val="FFFF00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</a:t>
            </a:r>
            <a:r>
              <a:rPr lang="th-TH" sz="2800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สรุปผลการประเมินตามวัตถุของการประเมินโครงการว่าบรรลุหรือไม่อย่างไร(ประสิทธิผลของโครงการ) รวมทั้งความพึงพอใจของผู้มีส่วนเกี่ยวข้อง โดยสรุปเป็นภาพรวมและบอกเพียงค่าเฉลี่ยหรือร้อยละและเขียนปัญหาอุปสรรคและข้อเสนอแนะในการดำเนินงานโครงการต่อไป</a:t>
            </a:r>
            <a:r>
              <a:rPr lang="en-US" sz="2800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</a:t>
            </a:r>
            <a:endParaRPr lang="en-US" sz="2800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8144" y="6043715"/>
            <a:ext cx="24897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th-TH" sz="3200" b="1" dirty="0">
                <a:solidFill>
                  <a:srgbClr val="FFFF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ผู้รับผิดชอบโครงการ</a:t>
            </a:r>
            <a:endParaRPr lang="en-US" sz="3200" b="1" dirty="0">
              <a:solidFill>
                <a:srgbClr val="FFFF00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4983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title"/>
          </p:nvPr>
        </p:nvSpPr>
        <p:spPr>
          <a:xfrm>
            <a:off x="1763688" y="476672"/>
            <a:ext cx="5472608" cy="609600"/>
          </a:xfrm>
          <a:solidFill>
            <a:srgbClr val="FFFF0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รายงานผลการดำเนินโครงการ</a:t>
            </a:r>
            <a:endParaRPr lang="th-TH" sz="4400" b="1" dirty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1484784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thaiDist">
              <a:spcAft>
                <a:spcPts val="0"/>
              </a:spcAft>
              <a:buAutoNum type="arabicPeriod"/>
            </a:pP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ความ</a:t>
            </a: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เป็นมาและความสำคัญของโครงการ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และ</a:t>
            </a:r>
          </a:p>
          <a:p>
            <a:pPr algn="thaiDist">
              <a:spcAft>
                <a:spcPts val="0"/>
              </a:spcAft>
            </a:pP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     การ</a:t>
            </a: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ประเมินโครงการ</a:t>
            </a:r>
            <a:endParaRPr lang="en-US" sz="2400" dirty="0">
              <a:solidFill>
                <a:schemeClr val="bg1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thaiDist"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2. 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   วัตถุประสงค์</a:t>
            </a: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ของการประเมินโครงการ</a:t>
            </a:r>
            <a:endParaRPr lang="en-US" sz="2400" dirty="0">
              <a:solidFill>
                <a:schemeClr val="bg1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742950" indent="-742950" algn="thaiDist">
              <a:spcAft>
                <a:spcPts val="0"/>
              </a:spcAft>
              <a:buAutoNum type="arabicPeriod" startAt="3"/>
            </a:pP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ขอบเขต</a:t>
            </a: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ของการดำเนินงานโครงการ</a:t>
            </a:r>
            <a:r>
              <a:rPr lang="en-US" sz="36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…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(เขียน</a:t>
            </a: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สรุป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จาก</a:t>
            </a:r>
          </a:p>
          <a:p>
            <a:pPr algn="thaiDist">
              <a:spcAft>
                <a:spcPts val="0"/>
              </a:spcAft>
            </a:pP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      โครงการ</a:t>
            </a: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ที่ได้รับ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อนุมัติ</a:t>
            </a:r>
            <a:r>
              <a:rPr lang="en-US" sz="36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)</a:t>
            </a:r>
            <a:r>
              <a:rPr lang="en-US" sz="36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</a:t>
            </a:r>
            <a:endParaRPr lang="en-US" sz="2400" dirty="0">
              <a:solidFill>
                <a:schemeClr val="bg1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thaiDist"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4. 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ผล</a:t>
            </a: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การประเมินโครงการ</a:t>
            </a:r>
            <a:endParaRPr lang="en-US" sz="2400" dirty="0">
              <a:solidFill>
                <a:schemeClr val="bg1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thaiDist">
              <a:spcAft>
                <a:spcPts val="0"/>
              </a:spcAft>
            </a:pP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5. 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สรุป</a:t>
            </a: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ค่าใช้จ่ายของโครงการ/กิจกรรม</a:t>
            </a:r>
            <a:endParaRPr lang="en-US" sz="2400" dirty="0">
              <a:solidFill>
                <a:schemeClr val="bg1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thaiDist"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6. 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สรุปผล</a:t>
            </a: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และข้อเสนอแนะ</a:t>
            </a:r>
            <a:endParaRPr lang="en-US" sz="2400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569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712968" cy="61555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400" b="1" dirty="0" smtClean="0"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1. </a:t>
            </a:r>
            <a:r>
              <a:rPr lang="th-TH" sz="3400" b="1" dirty="0" smtClean="0"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ความ</a:t>
            </a:r>
            <a:r>
              <a:rPr lang="th-TH" sz="3400" b="1" dirty="0"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เป็นมาและความสำคัญของโครงการ</a:t>
            </a:r>
            <a:r>
              <a:rPr lang="th-TH" sz="3400" b="1" dirty="0" smtClean="0"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และการ</a:t>
            </a:r>
            <a:r>
              <a:rPr lang="th-TH" sz="3400" b="1" dirty="0"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ประเมินโครงการ</a:t>
            </a:r>
            <a:endParaRPr lang="en-US" sz="3400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484784"/>
            <a:ext cx="828092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	เป็น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การเขียนให้เห็นถึงความเป็นมาของโครงการ การประเมินและรายงานผลการดำเนินงานโครงการ </a:t>
            </a:r>
            <a:endPara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ea typeface="AngsanaNew"/>
              <a:cs typeface="TH SarabunPSK" panose="020B0500040200020003" pitchFamily="34" charset="-34"/>
            </a:endParaRPr>
          </a:p>
          <a:p>
            <a:endParaRPr lang="th-TH" sz="1600" b="1" u="sng" dirty="0" smtClean="0">
              <a:solidFill>
                <a:schemeClr val="bg1"/>
              </a:solidFill>
              <a:latin typeface="TH SarabunPSK" panose="020B0500040200020003" pitchFamily="34" charset="-34"/>
              <a:ea typeface="AngsanaNew"/>
              <a:cs typeface="TH SarabunPSK" panose="020B0500040200020003" pitchFamily="34" charset="-34"/>
            </a:endParaRP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	</a:t>
            </a:r>
            <a:r>
              <a:rPr lang="th-TH" sz="3200" b="1" u="sng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ย่อ</a:t>
            </a:r>
            <a:r>
              <a:rPr lang="th-TH" sz="3200" b="1" u="sng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หน้าแรก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เขียนจากหลักการและเหตุผลหรือความเป็นมาของโครงการที่ได้รับอนุมัติ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 </a:t>
            </a:r>
            <a:endParaRPr lang="en-US" sz="3200" b="1" dirty="0" smtClean="0">
              <a:solidFill>
                <a:schemeClr val="bg1"/>
              </a:solidFill>
              <a:latin typeface="TH SarabunPSK" panose="020B0500040200020003" pitchFamily="34" charset="-34"/>
              <a:ea typeface="AngsanaNew"/>
              <a:cs typeface="TH SarabunPSK" panose="020B0500040200020003" pitchFamily="34" charset="-34"/>
            </a:endParaRPr>
          </a:p>
          <a:p>
            <a:endParaRPr lang="th-TH" sz="1200" b="1" dirty="0" smtClean="0">
              <a:solidFill>
                <a:schemeClr val="bg1"/>
              </a:solidFill>
              <a:latin typeface="TH SarabunPSK" panose="020B0500040200020003" pitchFamily="34" charset="-34"/>
              <a:ea typeface="AngsanaNew"/>
              <a:cs typeface="TH SarabunPSK" panose="020B0500040200020003" pitchFamily="34" charset="-34"/>
            </a:endParaRP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	</a:t>
            </a:r>
            <a:r>
              <a:rPr lang="th-TH" sz="3200" b="1" u="sng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ย่อ</a:t>
            </a:r>
            <a:r>
              <a:rPr lang="th-TH" sz="3200" b="1" u="sng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หน้าที่สอง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เขียนให้เห็นความจำเป็นของการประเมินและการรายงานผลโครงการ (เพื่อตรวจสอบความสำเร็จของการดำเนินงานโครงการ และปัญหาอุปสรรคในการดำเนินงานโครงการ และนำไปสู่การจัดโครงการครั้งต่อไปรวมทั้งการวางแผนจัดทำโครงการครั้งต่อไป)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7409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260648"/>
            <a:ext cx="6624736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2. </a:t>
            </a:r>
            <a:r>
              <a:rPr lang="th-TH" sz="3600" b="1" dirty="0" smtClean="0"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วัตถุประสงค์</a:t>
            </a:r>
            <a:r>
              <a:rPr lang="th-TH" sz="3600" b="1" dirty="0"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ของการประเมินโครงการ</a:t>
            </a:r>
            <a:endParaRPr lang="th-TH" sz="3600" dirty="0"/>
          </a:p>
        </p:txBody>
      </p:sp>
      <p:sp>
        <p:nvSpPr>
          <p:cNvPr id="3" name="Rectangle 2"/>
          <p:cNvSpPr/>
          <p:nvPr/>
        </p:nvSpPr>
        <p:spPr>
          <a:xfrm>
            <a:off x="323528" y="1556792"/>
            <a:ext cx="835292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เป็นการเขียนจากวัตถุประสงค์ของโครงการที่ได้รับ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อนุมัติโดยระบุ ดังนี้</a:t>
            </a:r>
          </a:p>
          <a:p>
            <a:pPr algn="thaiDist">
              <a:spcAft>
                <a:spcPts val="0"/>
              </a:spcAft>
            </a:pPr>
            <a:endParaRPr lang="en-US" sz="1600" b="1" dirty="0">
              <a:solidFill>
                <a:schemeClr val="bg1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342900" lvl="0" indent="-342900" algn="thaiDist">
              <a:spcAft>
                <a:spcPts val="0"/>
              </a:spcAft>
              <a:buFont typeface="+mj-lt"/>
              <a:buAutoNum type="arabicPeriod"/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เพื่อประเมิน</a:t>
            </a:r>
            <a:r>
              <a:rPr lang="th-TH" sz="3200" b="1" dirty="0">
                <a:solidFill>
                  <a:srgbClr val="FFFF00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ความสำเร็จของการดำเนินงานโครงการหรือประเมินประสิทธิผลของ</a:t>
            </a:r>
            <a:r>
              <a:rPr lang="th-TH" sz="3200" b="1" dirty="0" smtClean="0">
                <a:solidFill>
                  <a:srgbClr val="FFFF00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โครงการ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ใน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เรื่องต่อไปนี้ (ตามที่ระบุไว้ในวัตถุประสงค์ของโครงการและผลที่คาดว่าจะได้รับ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) (อาจรวมทั้ง</a:t>
            </a:r>
            <a:r>
              <a:rPr lang="th-TH" sz="3200" b="1" dirty="0">
                <a:solidFill>
                  <a:srgbClr val="FFFF00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ประสิทธิภาพ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ในการดำเนินงาน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โครงการ)</a:t>
            </a:r>
          </a:p>
          <a:p>
            <a:pPr lvl="0" algn="thaiDist">
              <a:spcAft>
                <a:spcPts val="0"/>
              </a:spcAft>
            </a:pPr>
            <a:endParaRPr lang="en-US" sz="1600" b="1" dirty="0">
              <a:solidFill>
                <a:schemeClr val="bg1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2.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เพื่อ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ศึกษาปัญหาอุปสรรคจากการดำเนินงานโครงการ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ข้อเสนอแนะ</a:t>
            </a:r>
          </a:p>
          <a:p>
            <a:pPr>
              <a:spcAft>
                <a:spcPts val="0"/>
              </a:spcAft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  และ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แนวทางการแก้ปัญหา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7849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332656"/>
            <a:ext cx="6916544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3. </a:t>
            </a:r>
            <a:r>
              <a:rPr lang="th-TH" sz="3600" b="1" dirty="0" smtClean="0"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ขอบเขต</a:t>
            </a:r>
            <a:r>
              <a:rPr lang="th-TH" sz="3600" b="1" dirty="0"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ของการดำเนินงานโครงการ</a:t>
            </a:r>
            <a:endParaRPr lang="th-TH" sz="3600" dirty="0"/>
          </a:p>
        </p:txBody>
      </p:sp>
      <p:sp>
        <p:nvSpPr>
          <p:cNvPr id="3" name="Rectangle 2"/>
          <p:cNvSpPr/>
          <p:nvPr/>
        </p:nvSpPr>
        <p:spPr>
          <a:xfrm>
            <a:off x="395536" y="1916832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thaiDist">
              <a:spcAft>
                <a:spcPts val="0"/>
              </a:spcAft>
              <a:buFont typeface="+mj-lt"/>
              <a:buAutoNum type="arabicPeriod"/>
              <a:tabLst>
                <a:tab pos="1371600" algn="l"/>
              </a:tabLst>
            </a:pPr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เป้าหมาย</a:t>
            </a:r>
            <a:r>
              <a:rPr lang="th-TH" sz="40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ของโครงการ จำนวนคน จำนวนครั้ง ฯลฯ</a:t>
            </a:r>
            <a:endParaRPr lang="en-US" sz="3200" b="1" dirty="0">
              <a:solidFill>
                <a:schemeClr val="bg1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742950" lvl="1" indent="-285750" algn="thaiDist">
              <a:spcAft>
                <a:spcPts val="0"/>
              </a:spcAft>
              <a:buFont typeface="+mj-lt"/>
              <a:buAutoNum type="arabicPeriod"/>
              <a:tabLst>
                <a:tab pos="1371600" algn="l"/>
              </a:tabLst>
            </a:pPr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สถานที่</a:t>
            </a:r>
            <a:r>
              <a:rPr lang="th-TH" sz="40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และวันเวลาดำเนินงาน</a:t>
            </a:r>
            <a:r>
              <a:rPr lang="en-US" sz="40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</a:t>
            </a:r>
            <a:endParaRPr lang="en-US" sz="3200" b="1" dirty="0">
              <a:solidFill>
                <a:schemeClr val="bg1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742950" lvl="1" indent="-285750" algn="thaiDist">
              <a:spcAft>
                <a:spcPts val="0"/>
              </a:spcAft>
              <a:buFont typeface="+mj-lt"/>
              <a:buAutoNum type="arabicPeriod"/>
              <a:tabLst>
                <a:tab pos="1371600" algn="l"/>
              </a:tabLst>
            </a:pPr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ขั้นตอน</a:t>
            </a:r>
            <a:r>
              <a:rPr lang="th-TH" sz="40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การดำเนินงานและกิจกรรมที่สำคัญ</a:t>
            </a:r>
            <a:endParaRPr lang="en-US" sz="3200" b="1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0620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332656"/>
            <a:ext cx="6916544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4. </a:t>
            </a:r>
            <a:r>
              <a:rPr lang="th-TH" sz="3600" b="1" dirty="0" smtClean="0"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ผลการประเมินโครงการ</a:t>
            </a:r>
            <a:endParaRPr lang="th-TH" sz="3600" dirty="0"/>
          </a:p>
        </p:txBody>
      </p:sp>
      <p:sp>
        <p:nvSpPr>
          <p:cNvPr id="3" name="Rectangle 2"/>
          <p:cNvSpPr/>
          <p:nvPr/>
        </p:nvSpPr>
        <p:spPr>
          <a:xfrm>
            <a:off x="719572" y="1615226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นำเสนอ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ข้อมูลผลการดำเนินงานทั้งข้อมูลพื้นฐานการดำเนินงานโครงการ  และตามด้วยข้อมูลผลการประเมินตามวัตถุประสงค์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ของ    การ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ประเมินและรายงานผลการดำเนินงานโครงการ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584" y="3789040"/>
            <a:ext cx="770485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4.1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ข้อมูล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พื้นฐานการดำเนินงานโครงการ ทั้งการเตรียมการดำเนินงาน กระบวนการดำเนินงานและผลการดำเนินงาน ผลที่ได้จากการดำเนินงานทั้งในเชิงปริมาณ เช่น จำนวนผู้เข้าร่วมโครงการ ชิ้นงาน เป็นต้น</a:t>
            </a:r>
            <a:endParaRPr lang="en-US" sz="3200" b="1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850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88640"/>
            <a:ext cx="8352928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4.2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ผลการประเมินความสำเร็จของการดำเนินงานโครงการ  </a:t>
            </a:r>
            <a:endPara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เพื่อตอบ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คำถามว่าโครงการมีประสิทธิผลและประสิทธิภาพหรือไม่อย่างไร  (ตามที่ระบุไว้ในวัตถุประสงค์ของโครงการและผลที่คาดว่าจะได้รับ และตามที่ระบุไว้ในโครงการ)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อาจเป็นทั้งข้อมูลเชิงปริมาณและข้อมูลเชิงคุณภาพ </a:t>
            </a:r>
            <a:endPara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ผู้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เข้าอบรมมีความรู้ ความเข้าใจในเนื้อหาโดยมีผลสัมฤทธิ์การเรียนรู้ ร้อยละ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 </a:t>
            </a:r>
            <a:endPara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ความ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คิดเห็นของผู้เข้าร่วมโครงการที่มีต่อการบริหารจัดการและการดำเนินงานโครงการ </a:t>
            </a:r>
            <a:endPara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ความ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พึงพอใจของผู้มีส่วนได้ส่วนเสียต่อโครงการและการดำเนินงานโครงการ  </a:t>
            </a:r>
            <a:endPara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หาค่าเฉลี่ยหรือค่าร้อยละและการแจงนับจากความคิดเห็นอื่นๆ หรือข้อเสนอแนะของผู้ร่วมโครงการ</a:t>
            </a:r>
            <a:endParaRPr lang="en-US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1042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692696"/>
            <a:ext cx="72728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thaiDist">
              <a:buFont typeface="+mj-lt"/>
              <a:buAutoNum type="arabicPeriod" startAt="3"/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ปัญหาอุปสรรค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ที่เกิดขึ้น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จากการดำเนินงานโครงการ และแนวทาง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แก้ปัญหา</a:t>
            </a:r>
          </a:p>
          <a:p>
            <a:pPr algn="thaiDist"/>
            <a:endPara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ea typeface="AngsanaNew"/>
              <a:cs typeface="TH SarabunPSK" panose="020B0500040200020003" pitchFamily="34" charset="-34"/>
            </a:endParaRPr>
          </a:p>
          <a:p>
            <a:pPr algn="thaiDist"/>
            <a:r>
              <a:rPr lang="th-TH" sz="32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</a:t>
            </a:r>
            <a:r>
              <a:rPr lang="en-US" sz="3200" b="1" dirty="0" smtClean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3.1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ปัญหาอุปสรรค</a:t>
            </a: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    .................................................................................</a:t>
            </a: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    .................................................................................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    .................................................................................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</a:t>
            </a:r>
            <a:r>
              <a:rPr lang="en-US" sz="3200" b="1" dirty="0" smtClean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3.2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แนวทาง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แก้ปัญหา</a:t>
            </a: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    .................................................................................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    .................................................................................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    .................................................................................</a:t>
            </a:r>
          </a:p>
          <a:p>
            <a:pPr algn="thaiDist"/>
            <a:endParaRPr lang="en-US" sz="3200" b="1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4275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483768" y="692696"/>
            <a:ext cx="433644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kumimoji="0" lang="th-TH" altLang="th-TH" sz="4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ลักษณะสำคัญของโครงการ</a:t>
            </a:r>
            <a:endParaRPr kumimoji="0" lang="th-TH" altLang="th-TH" sz="4400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187624" y="1844824"/>
            <a:ext cx="7397824" cy="4279924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anose="05000000000000000000" pitchFamily="2" charset="2"/>
              <a:buNone/>
            </a:pP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ขอบเขตวัตถุประสงค์ชัดเจน  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en-US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สิ่งที่ประสงค์  ผลลัพธ์ที่ต้องการ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ขอบเขตการดำเนินงานแน่นอน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en-US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ลักษณะงาน /พื้นที่ บุคคล – หน่วยงานที่เกี่ยวข้อง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ระยะเวลาที่แน่นอน  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en-US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เริ่ม </a:t>
            </a: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</a:t>
            </a: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สิ้นสุด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 altLang="th-TH" sz="36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2731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1420" y="390063"/>
            <a:ext cx="6916544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5.</a:t>
            </a:r>
            <a:r>
              <a:rPr lang="th-TH" sz="3600" b="1" dirty="0" smtClean="0"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</a:t>
            </a:r>
            <a:r>
              <a:rPr lang="th-TH" sz="3600" b="1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สรุป</a:t>
            </a:r>
            <a:r>
              <a:rPr lang="th-TH" sz="36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ค่าใช้จ่ายของโครงการ/กิจกรรม</a:t>
            </a:r>
            <a:endParaRPr lang="th-TH" sz="3600" dirty="0"/>
          </a:p>
        </p:txBody>
      </p:sp>
      <p:sp>
        <p:nvSpPr>
          <p:cNvPr id="3" name="Rectangle 2"/>
          <p:cNvSpPr/>
          <p:nvPr/>
        </p:nvSpPr>
        <p:spPr>
          <a:xfrm>
            <a:off x="1043608" y="1545897"/>
            <a:ext cx="6916544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6.</a:t>
            </a:r>
            <a:r>
              <a:rPr lang="th-TH" sz="3600" b="1" dirty="0" smtClean="0"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</a:t>
            </a:r>
            <a:r>
              <a:rPr lang="th-TH" sz="36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สรุปผลและข้อเสนอแนะ</a:t>
            </a:r>
            <a:r>
              <a:rPr lang="th-TH" sz="3600" b="1" dirty="0" smtClean="0"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</a:t>
            </a:r>
            <a:endParaRPr lang="th-TH" sz="3600" dirty="0"/>
          </a:p>
        </p:txBody>
      </p:sp>
      <p:sp>
        <p:nvSpPr>
          <p:cNvPr id="4" name="Rectangle 3"/>
          <p:cNvSpPr/>
          <p:nvPr/>
        </p:nvSpPr>
        <p:spPr>
          <a:xfrm>
            <a:off x="361420" y="2564904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0"/>
              </a:spcAft>
            </a:pPr>
            <a:r>
              <a:rPr lang="en-US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6.1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สรุปผล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ตามวัตถุประสงค์ของการประเมินความสำเร็จ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ของ         </a:t>
            </a:r>
          </a:p>
          <a:p>
            <a:pPr lvl="1">
              <a:spcAft>
                <a:spcPts val="0"/>
              </a:spcAft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   การดำเนินงาน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ทั้งด้าน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ประสิทธิผลและประสิทธิภาพ</a:t>
            </a:r>
          </a:p>
          <a:p>
            <a:pPr lvl="1">
              <a:spcAft>
                <a:spcPts val="0"/>
              </a:spcAft>
            </a:pPr>
            <a:endParaRPr lang="en-US" sz="3200" b="1" dirty="0">
              <a:solidFill>
                <a:schemeClr val="bg1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indent="457200" algn="thaiDist">
              <a:spcAft>
                <a:spcPts val="0"/>
              </a:spcAft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6.2 ปัญหาอุปสรรค ข้อเสนอแนะ อาจเป็นข้อเสนอแนะของ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ผู้เข้าร่วม</a:t>
            </a:r>
          </a:p>
          <a:p>
            <a:pPr indent="457200" algn="thaiDist">
              <a:spcAft>
                <a:spcPts val="0"/>
              </a:spcAft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   โครงการ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และ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ผู้รับผิดชอบโครงการ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ที่ได้จากการ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ดำเนินงาน</a:t>
            </a:r>
          </a:p>
          <a:p>
            <a:pPr indent="457200" algn="thaiDist">
              <a:spcAft>
                <a:spcPts val="0"/>
              </a:spcAft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   โครงการ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หรือการประเมินผล เพื่อให้โครงการที่จะทำ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ต่อไป         </a:t>
            </a:r>
          </a:p>
          <a:p>
            <a:pPr indent="457200" algn="thaiDist">
              <a:spcAft>
                <a:spcPts val="0"/>
              </a:spcAft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   ประสบความสำเร็จ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หรือขยายผลต่อไป</a:t>
            </a:r>
            <a:endParaRPr lang="en-US" sz="3200" b="1" dirty="0">
              <a:solidFill>
                <a:schemeClr val="bg1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thaiDist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 </a:t>
            </a:r>
            <a:endParaRPr lang="en-US" sz="3200" b="1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1960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3"/>
          <p:cNvSpPr>
            <a:spLocks noChangeArrowheads="1"/>
          </p:cNvSpPr>
          <p:nvPr/>
        </p:nvSpPr>
        <p:spPr bwMode="auto">
          <a:xfrm>
            <a:off x="2230438" y="501650"/>
            <a:ext cx="397095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kumimoji="0" lang="th-TH" altLang="th-TH" sz="44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วงจรการบริหารโครงการ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043608" y="1412776"/>
            <a:ext cx="7034212" cy="1905000"/>
            <a:chOff x="391" y="1008"/>
            <a:chExt cx="4800" cy="1200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439" y="1104"/>
              <a:ext cx="576" cy="75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endParaRPr kumimoji="0" lang="th-TH" altLang="th-TH" sz="1000" b="1" dirty="0">
                <a:latin typeface="Comic Sans MS" panose="030F0702030302020204" pitchFamily="66" charset="0"/>
                <a:cs typeface="JasmineUPC" panose="02020603050405020304" pitchFamily="18" charset="-34"/>
              </a:endParaRPr>
            </a:p>
            <a:p>
              <a:pPr algn="ctr" eaLnBrk="1" hangingPunct="1">
                <a:lnSpc>
                  <a:spcPct val="75000"/>
                </a:lnSpc>
              </a:pPr>
              <a:endParaRPr kumimoji="0" lang="th-TH" altLang="th-TH" sz="2500" b="1" dirty="0">
                <a:latin typeface="Comic Sans MS" panose="030F0702030302020204" pitchFamily="66" charset="0"/>
                <a:cs typeface="JasmineUPC" panose="02020603050405020304" pitchFamily="18" charset="-34"/>
              </a:endParaRPr>
            </a:p>
            <a:p>
              <a:pPr algn="ctr" eaLnBrk="1" hangingPunct="1">
                <a:lnSpc>
                  <a:spcPct val="75000"/>
                </a:lnSpc>
              </a:pPr>
              <a:r>
                <a:rPr kumimoji="0" lang="th-TH" altLang="th-TH" sz="2300" b="1" dirty="0">
                  <a:solidFill>
                    <a:schemeClr val="bg1"/>
                  </a:solidFill>
                  <a:latin typeface="Comic Sans MS" panose="030F0702030302020204" pitchFamily="66" charset="0"/>
                  <a:cs typeface="JasmineUPC" panose="02020603050405020304" pitchFamily="18" charset="-34"/>
                </a:rPr>
                <a:t>ปัญหา</a:t>
              </a:r>
            </a:p>
            <a:p>
              <a:pPr algn="ctr" eaLnBrk="1" hangingPunct="1">
                <a:lnSpc>
                  <a:spcPct val="75000"/>
                </a:lnSpc>
              </a:pPr>
              <a:endParaRPr kumimoji="0" lang="th-TH" altLang="th-TH" sz="2100" b="1" dirty="0">
                <a:latin typeface="Comic Sans MS" panose="030F0702030302020204" pitchFamily="66" charset="0"/>
                <a:cs typeface="JasmineUPC" panose="02020603050405020304" pitchFamily="18" charset="-34"/>
              </a:endParaRPr>
            </a:p>
            <a:p>
              <a:pPr algn="ctr" eaLnBrk="1" hangingPunct="1">
                <a:lnSpc>
                  <a:spcPct val="75000"/>
                </a:lnSpc>
              </a:pPr>
              <a:endParaRPr kumimoji="0" lang="th-TH" altLang="th-TH" sz="1500" b="1" dirty="0">
                <a:latin typeface="Comic Sans MS" panose="030F0702030302020204" pitchFamily="66" charset="0"/>
                <a:cs typeface="JasmineUPC" panose="02020603050405020304" pitchFamily="18" charset="-34"/>
              </a:endParaRP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207" y="1104"/>
              <a:ext cx="864" cy="78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kumimoji="0" lang="th-TH" altLang="th-TH" sz="2500" b="1" dirty="0">
                  <a:solidFill>
                    <a:schemeClr val="bg1"/>
                  </a:solidFill>
                  <a:latin typeface="Comic Sans MS" panose="030F0702030302020204" pitchFamily="66" charset="0"/>
                  <a:cs typeface="JasmineUPC" panose="02020603050405020304" pitchFamily="18" charset="-34"/>
                </a:rPr>
                <a:t>การวิเคราะห์สาเหตุ</a:t>
              </a:r>
              <a:r>
                <a:rPr kumimoji="0" lang="th-TH" altLang="th-TH" sz="2300" b="1" dirty="0">
                  <a:solidFill>
                    <a:schemeClr val="bg1"/>
                  </a:solidFill>
                  <a:latin typeface="Comic Sans MS" panose="030F0702030302020204" pitchFamily="66" charset="0"/>
                  <a:cs typeface="JasmineUPC" panose="02020603050405020304" pitchFamily="18" charset="-34"/>
                </a:rPr>
                <a:t>ของปัญหา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263" y="1104"/>
              <a:ext cx="912" cy="8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kumimoji="0" lang="th-TH" altLang="th-TH" sz="2500" b="1" dirty="0">
                  <a:solidFill>
                    <a:schemeClr val="bg1"/>
                  </a:solidFill>
                  <a:latin typeface="Comic Sans MS" panose="030F0702030302020204" pitchFamily="66" charset="0"/>
                  <a:cs typeface="JasmineUPC" panose="02020603050405020304" pitchFamily="18" charset="-34"/>
                </a:rPr>
                <a:t>การวิเคราะห์ แนวทางแก้ปัญหา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367" y="1104"/>
              <a:ext cx="768" cy="79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endParaRPr kumimoji="0" lang="th-TH" altLang="th-TH" sz="1000" b="1" dirty="0">
                <a:latin typeface="Comic Sans MS" panose="030F0702030302020204" pitchFamily="66" charset="0"/>
                <a:cs typeface="JasmineUPC" panose="02020603050405020304" pitchFamily="18" charset="-34"/>
              </a:endParaRPr>
            </a:p>
            <a:p>
              <a:pPr algn="ctr" eaLnBrk="1" hangingPunct="1">
                <a:lnSpc>
                  <a:spcPct val="75000"/>
                </a:lnSpc>
              </a:pPr>
              <a:r>
                <a:rPr kumimoji="0" lang="th-TH" altLang="th-TH" sz="2500" b="1" dirty="0">
                  <a:solidFill>
                    <a:schemeClr val="bg1"/>
                  </a:solidFill>
                  <a:latin typeface="Comic Sans MS" panose="030F0702030302020204" pitchFamily="66" charset="0"/>
                  <a:cs typeface="JasmineUPC" panose="02020603050405020304" pitchFamily="18" charset="-34"/>
                </a:rPr>
                <a:t>การกำหนดโครงการ</a:t>
              </a:r>
            </a:p>
            <a:p>
              <a:pPr algn="ctr" eaLnBrk="1" hangingPunct="1">
                <a:lnSpc>
                  <a:spcPct val="75000"/>
                </a:lnSpc>
              </a:pPr>
              <a:endParaRPr kumimoji="0" lang="th-TH" altLang="th-TH" sz="1500" b="1" dirty="0">
                <a:latin typeface="Comic Sans MS" panose="030F0702030302020204" pitchFamily="66" charset="0"/>
                <a:cs typeface="JasmineUPC" panose="02020603050405020304" pitchFamily="18" charset="-34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4327" y="1104"/>
              <a:ext cx="768" cy="98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kumimoji="0" lang="th-TH" altLang="th-TH" sz="2500" b="1" dirty="0">
                  <a:solidFill>
                    <a:schemeClr val="bg1"/>
                  </a:solidFill>
                  <a:latin typeface="Comic Sans MS" panose="030F0702030302020204" pitchFamily="66" charset="0"/>
                  <a:cs typeface="JasmineUPC" panose="02020603050405020304" pitchFamily="18" charset="-34"/>
                </a:rPr>
                <a:t>การกำหนดวัตถุ  ประสงค์โครงการ</a:t>
              </a: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391" y="1008"/>
              <a:ext cx="4800" cy="1200"/>
            </a:xfrm>
            <a:prstGeom prst="flowChartAlternateProcess">
              <a:avLst/>
            </a:prstGeom>
            <a:noFill/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0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endParaRPr kumimoji="0" lang="th-TH" altLang="th-TH" sz="2400">
                <a:solidFill>
                  <a:schemeClr val="bg2"/>
                </a:solidFill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015" y="1488"/>
              <a:ext cx="192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2071" y="1488"/>
              <a:ext cx="192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3175" y="1488"/>
              <a:ext cx="192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4135" y="1536"/>
              <a:ext cx="192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089266" y="2564904"/>
            <a:ext cx="3775075" cy="3573462"/>
            <a:chOff x="3079" y="1637"/>
            <a:chExt cx="2577" cy="2251"/>
          </a:xfrm>
        </p:grpSpPr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3271" y="2736"/>
              <a:ext cx="1152" cy="59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endParaRPr kumimoji="0" lang="th-TH" altLang="th-TH" sz="800" b="1" dirty="0">
                <a:latin typeface="Comic Sans MS" panose="030F0702030302020204" pitchFamily="66" charset="0"/>
                <a:cs typeface="JasmineUPC" panose="02020603050405020304" pitchFamily="18" charset="-34"/>
              </a:endParaRPr>
            </a:p>
            <a:p>
              <a:pPr algn="ctr" eaLnBrk="1" hangingPunct="1">
                <a:lnSpc>
                  <a:spcPct val="75000"/>
                </a:lnSpc>
              </a:pPr>
              <a:endParaRPr kumimoji="0" lang="th-TH" altLang="th-TH" sz="800" b="1" dirty="0">
                <a:latin typeface="Comic Sans MS" panose="030F0702030302020204" pitchFamily="66" charset="0"/>
                <a:cs typeface="JasmineUPC" panose="02020603050405020304" pitchFamily="18" charset="-34"/>
              </a:endParaRPr>
            </a:p>
            <a:p>
              <a:pPr algn="ctr" eaLnBrk="1" hangingPunct="1">
                <a:lnSpc>
                  <a:spcPct val="75000"/>
                </a:lnSpc>
              </a:pPr>
              <a:r>
                <a:rPr kumimoji="0" lang="th-TH" altLang="th-TH" sz="2500" b="1" dirty="0">
                  <a:solidFill>
                    <a:schemeClr val="bg1"/>
                  </a:solidFill>
                  <a:latin typeface="Comic Sans MS" panose="030F0702030302020204" pitchFamily="66" charset="0"/>
                  <a:cs typeface="JasmineUPC" panose="02020603050405020304" pitchFamily="18" charset="-34"/>
                </a:rPr>
                <a:t>การดำเนินงานโครงการ</a:t>
              </a:r>
            </a:p>
            <a:p>
              <a:pPr algn="ctr" eaLnBrk="1" hangingPunct="1">
                <a:lnSpc>
                  <a:spcPct val="75000"/>
                </a:lnSpc>
              </a:pPr>
              <a:endParaRPr kumimoji="0" lang="th-TH" altLang="th-TH" sz="800" b="1" dirty="0">
                <a:latin typeface="Comic Sans MS" panose="030F0702030302020204" pitchFamily="66" charset="0"/>
                <a:cs typeface="JasmineUPC" panose="02020603050405020304" pitchFamily="18" charset="-34"/>
              </a:endParaRPr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3079" y="2496"/>
              <a:ext cx="1536" cy="1392"/>
            </a:xfrm>
            <a:prstGeom prst="flowChartAlternateProcess">
              <a:avLst/>
            </a:prstGeom>
            <a:noFill/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0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endParaRPr kumimoji="0" lang="th-TH" altLang="th-TH" sz="2400">
                <a:solidFill>
                  <a:schemeClr val="bg2"/>
                </a:solidFill>
              </a:endParaRPr>
            </a:p>
          </p:txBody>
        </p:sp>
        <p:sp>
          <p:nvSpPr>
            <p:cNvPr id="17" name="Arc 16"/>
            <p:cNvSpPr>
              <a:spLocks/>
            </p:cNvSpPr>
            <p:nvPr/>
          </p:nvSpPr>
          <p:spPr bwMode="auto">
            <a:xfrm rot="8492874" flipH="1">
              <a:off x="4072" y="1637"/>
              <a:ext cx="1584" cy="1344"/>
            </a:xfrm>
            <a:custGeom>
              <a:avLst/>
              <a:gdLst>
                <a:gd name="T0" fmla="*/ 0 w 27359"/>
                <a:gd name="T1" fmla="*/ 0 h 21600"/>
                <a:gd name="T2" fmla="*/ 0 w 27359"/>
                <a:gd name="T3" fmla="*/ 0 h 21600"/>
                <a:gd name="T4" fmla="*/ 0 w 2735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359" h="21600" fill="none" extrusionOk="0">
                  <a:moveTo>
                    <a:pt x="-1" y="868"/>
                  </a:moveTo>
                  <a:cubicBezTo>
                    <a:pt x="1969" y="292"/>
                    <a:pt x="4011" y="-1"/>
                    <a:pt x="6064" y="0"/>
                  </a:cubicBezTo>
                  <a:cubicBezTo>
                    <a:pt x="16597" y="0"/>
                    <a:pt x="25595" y="7598"/>
                    <a:pt x="27359" y="17982"/>
                  </a:cubicBezTo>
                </a:path>
                <a:path w="27359" h="21600" stroke="0" extrusionOk="0">
                  <a:moveTo>
                    <a:pt x="-1" y="868"/>
                  </a:moveTo>
                  <a:cubicBezTo>
                    <a:pt x="1969" y="292"/>
                    <a:pt x="4011" y="-1"/>
                    <a:pt x="6064" y="0"/>
                  </a:cubicBezTo>
                  <a:cubicBezTo>
                    <a:pt x="16597" y="0"/>
                    <a:pt x="25595" y="7598"/>
                    <a:pt x="27359" y="17982"/>
                  </a:cubicBezTo>
                  <a:lnTo>
                    <a:pt x="6064" y="21600"/>
                  </a:lnTo>
                  <a:lnTo>
                    <a:pt x="-1" y="868"/>
                  </a:lnTo>
                  <a:close/>
                </a:path>
              </a:pathLst>
            </a:custGeom>
            <a:noFill/>
            <a:ln w="57150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0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H="1">
              <a:off x="3895" y="2064"/>
              <a:ext cx="768" cy="67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492264" y="2350724"/>
            <a:ext cx="4572000" cy="4191000"/>
            <a:chOff x="151" y="1440"/>
            <a:chExt cx="3120" cy="2640"/>
          </a:xfrm>
        </p:grpSpPr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487" y="2592"/>
              <a:ext cx="864" cy="61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kumimoji="0" lang="th-TH" altLang="th-TH" sz="2500" b="1" dirty="0">
                  <a:solidFill>
                    <a:schemeClr val="bg1"/>
                  </a:solidFill>
                  <a:latin typeface="Comic Sans MS" panose="030F0702030302020204" pitchFamily="66" charset="0"/>
                  <a:cs typeface="JasmineUPC" panose="02020603050405020304" pitchFamily="18" charset="-34"/>
                </a:rPr>
                <a:t>การปรับปรุงโครงการ</a:t>
              </a:r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487" y="3312"/>
              <a:ext cx="864" cy="43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kumimoji="0" lang="th-TH" altLang="th-TH" sz="2500" b="1" dirty="0">
                  <a:solidFill>
                    <a:schemeClr val="bg1"/>
                  </a:solidFill>
                  <a:latin typeface="Comic Sans MS" panose="030F0702030302020204" pitchFamily="66" charset="0"/>
                  <a:cs typeface="JasmineUPC" panose="02020603050405020304" pitchFamily="18" charset="-34"/>
                </a:rPr>
                <a:t>การยกเลิกโครงการ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783" y="2736"/>
              <a:ext cx="864" cy="58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kumimoji="0" lang="th-TH" altLang="th-TH" sz="2500" b="1" dirty="0">
                  <a:solidFill>
                    <a:schemeClr val="bg1"/>
                  </a:solidFill>
                  <a:latin typeface="Comic Sans MS" panose="030F0702030302020204" pitchFamily="66" charset="0"/>
                  <a:cs typeface="JasmineUPC" panose="02020603050405020304" pitchFamily="18" charset="-34"/>
                </a:rPr>
                <a:t>การ </a:t>
              </a:r>
              <a:r>
                <a:rPr kumimoji="0" lang="th-TH" altLang="th-TH" sz="2000" b="1" dirty="0">
                  <a:solidFill>
                    <a:schemeClr val="bg1"/>
                  </a:solidFill>
                  <a:latin typeface="Comic Sans MS" panose="030F0702030302020204" pitchFamily="66" charset="0"/>
                  <a:cs typeface="JasmineUPC" panose="02020603050405020304" pitchFamily="18" charset="-34"/>
                </a:rPr>
                <a:t>ประเมินผล</a:t>
              </a:r>
              <a:r>
                <a:rPr kumimoji="0" lang="th-TH" altLang="th-TH" sz="2500" b="1" dirty="0">
                  <a:solidFill>
                    <a:schemeClr val="bg1"/>
                  </a:solidFill>
                  <a:latin typeface="Comic Sans MS" panose="030F0702030302020204" pitchFamily="66" charset="0"/>
                  <a:cs typeface="JasmineUPC" panose="02020603050405020304" pitchFamily="18" charset="-34"/>
                </a:rPr>
                <a:t>โครงการ</a:t>
              </a:r>
            </a:p>
          </p:txBody>
        </p:sp>
        <p:sp>
          <p:nvSpPr>
            <p:cNvPr id="23" name="AutoShape 22"/>
            <p:cNvSpPr>
              <a:spLocks noChangeArrowheads="1"/>
            </p:cNvSpPr>
            <p:nvPr/>
          </p:nvSpPr>
          <p:spPr bwMode="auto">
            <a:xfrm>
              <a:off x="391" y="2496"/>
              <a:ext cx="2352" cy="1584"/>
            </a:xfrm>
            <a:prstGeom prst="flowChartAlternateProcess">
              <a:avLst/>
            </a:prstGeom>
            <a:noFill/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0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endParaRPr kumimoji="0" lang="th-TH" altLang="th-TH" sz="2400">
                <a:solidFill>
                  <a:schemeClr val="bg2"/>
                </a:solidFill>
              </a:endParaRPr>
            </a:p>
          </p:txBody>
        </p:sp>
        <p:sp>
          <p:nvSpPr>
            <p:cNvPr id="24" name="AutoShape 23"/>
            <p:cNvSpPr>
              <a:spLocks/>
            </p:cNvSpPr>
            <p:nvPr/>
          </p:nvSpPr>
          <p:spPr bwMode="auto">
            <a:xfrm>
              <a:off x="151" y="1440"/>
              <a:ext cx="240" cy="1872"/>
            </a:xfrm>
            <a:prstGeom prst="leftBracket">
              <a:avLst>
                <a:gd name="adj" fmla="val 164197"/>
              </a:avLst>
            </a:prstGeom>
            <a:noFill/>
            <a:ln w="57150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0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th-TH" altLang="th-TH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H="1">
              <a:off x="2647" y="3024"/>
              <a:ext cx="624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H="1" flipV="1">
              <a:off x="1351" y="2832"/>
              <a:ext cx="432" cy="19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H="1">
              <a:off x="1351" y="3024"/>
              <a:ext cx="432" cy="48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H="1">
              <a:off x="2743" y="3216"/>
              <a:ext cx="33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151" y="3408"/>
              <a:ext cx="344" cy="96"/>
            </a:xfrm>
            <a:custGeom>
              <a:avLst/>
              <a:gdLst>
                <a:gd name="T0" fmla="*/ 344 w 344"/>
                <a:gd name="T1" fmla="*/ 0 h 96"/>
                <a:gd name="T2" fmla="*/ 56 w 344"/>
                <a:gd name="T3" fmla="*/ 48 h 96"/>
                <a:gd name="T4" fmla="*/ 8 w 344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4" h="96">
                  <a:moveTo>
                    <a:pt x="344" y="0"/>
                  </a:moveTo>
                  <a:cubicBezTo>
                    <a:pt x="228" y="16"/>
                    <a:pt x="112" y="32"/>
                    <a:pt x="56" y="48"/>
                  </a:cubicBezTo>
                  <a:cubicBezTo>
                    <a:pt x="0" y="64"/>
                    <a:pt x="4" y="80"/>
                    <a:pt x="8" y="96"/>
                  </a:cubicBezTo>
                </a:path>
              </a:pathLst>
            </a:custGeom>
            <a:noFill/>
            <a:ln w="57150" cap="flat" cmpd="sng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0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H="1" flipV="1">
              <a:off x="679" y="1872"/>
              <a:ext cx="240" cy="72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</p:grp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3478421" y="2793721"/>
            <a:ext cx="1790700" cy="579437"/>
          </a:xfrm>
          <a:prstGeom prst="rect">
            <a:avLst/>
          </a:prstGeom>
          <a:noFill/>
          <a:ln>
            <a:noFill/>
          </a:ln>
          <a:effectLst>
            <a:outerShdw dist="45791" dir="19578596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8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kumimoji="0" lang="th-TH" altLang="th-TH" sz="3200" b="1" i="1" dirty="0">
                <a:solidFill>
                  <a:srgbClr val="FFFF00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การวางแผน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880332" y="5379674"/>
            <a:ext cx="2690160" cy="584775"/>
          </a:xfrm>
          <a:prstGeom prst="rect">
            <a:avLst/>
          </a:prstGeom>
          <a:noFill/>
          <a:ln>
            <a:noFill/>
          </a:ln>
          <a:effectLst>
            <a:outerShdw dist="45791" dir="19578596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8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kumimoji="0" lang="th-TH" altLang="th-TH" sz="3200" b="1" i="1" dirty="0">
                <a:solidFill>
                  <a:srgbClr val="FFFF00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การปฏิบัติตามแผน</a:t>
            </a:r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2198827" y="5406578"/>
            <a:ext cx="2132315" cy="584775"/>
          </a:xfrm>
          <a:prstGeom prst="rect">
            <a:avLst/>
          </a:prstGeom>
          <a:noFill/>
          <a:ln>
            <a:noFill/>
          </a:ln>
          <a:effectLst>
            <a:outerShdw dist="45791" dir="19578596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8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kumimoji="0" lang="th-TH" altLang="th-TH" sz="3200" b="1" i="1" dirty="0">
                <a:solidFill>
                  <a:srgbClr val="FFFF00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การประเมินผล</a:t>
            </a:r>
          </a:p>
        </p:txBody>
      </p:sp>
    </p:spTree>
    <p:extLst>
      <p:ext uri="{BB962C8B-B14F-4D97-AF65-F5344CB8AC3E}">
        <p14:creationId xmlns:p14="http://schemas.microsoft.com/office/powerpoint/2010/main" val="146288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763688" y="1628800"/>
            <a:ext cx="5544616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2483768" y="2348880"/>
            <a:ext cx="424186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kumimoji="0" lang="th-TH" altLang="th-TH" sz="54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การพิจารณาโครงการ</a:t>
            </a:r>
          </a:p>
        </p:txBody>
      </p:sp>
    </p:spTree>
    <p:extLst>
      <p:ext uri="{BB962C8B-B14F-4D97-AF65-F5344CB8AC3E}">
        <p14:creationId xmlns:p14="http://schemas.microsoft.com/office/powerpoint/2010/main" val="34643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68034" y="404664"/>
            <a:ext cx="8164749" cy="5748339"/>
            <a:chOff x="968" y="1536"/>
            <a:chExt cx="4726" cy="3621"/>
          </a:xfrm>
        </p:grpSpPr>
        <p:sp>
          <p:nvSpPr>
            <p:cNvPr id="3" name="Rectangle 8"/>
            <p:cNvSpPr>
              <a:spLocks noChangeArrowheads="1"/>
            </p:cNvSpPr>
            <p:nvPr/>
          </p:nvSpPr>
          <p:spPr bwMode="auto">
            <a:xfrm>
              <a:off x="968" y="1536"/>
              <a:ext cx="623" cy="4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dist="52363" dir="20757825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lnSpc>
                  <a:spcPct val="135000"/>
                </a:lnSpc>
                <a:defRPr/>
              </a:pPr>
              <a:r>
                <a:rPr kumimoji="0" lang="en-US" sz="3200" b="1" dirty="0">
                  <a:solidFill>
                    <a:srgbClr val="FFFF00"/>
                  </a:solidFill>
                  <a:latin typeface="Comic Sans MS" pitchFamily="66" charset="0"/>
                  <a:cs typeface="JasmineUPC" pitchFamily="18" charset="-34"/>
                </a:rPr>
                <a:t>Why</a:t>
              </a:r>
              <a:endParaRPr kumimoji="0" lang="th-TH" sz="3200" b="1" dirty="0">
                <a:solidFill>
                  <a:srgbClr val="FFFF00"/>
                </a:solidFill>
                <a:latin typeface="Comic Sans MS" pitchFamily="66" charset="0"/>
                <a:cs typeface="JasmineUPC" pitchFamily="18" charset="-34"/>
              </a:endParaRPr>
            </a:p>
          </p:txBody>
        </p:sp>
        <p:sp>
          <p:nvSpPr>
            <p:cNvPr id="4" name="Rectangle 9"/>
            <p:cNvSpPr>
              <a:spLocks noChangeArrowheads="1"/>
            </p:cNvSpPr>
            <p:nvPr/>
          </p:nvSpPr>
          <p:spPr bwMode="auto">
            <a:xfrm>
              <a:off x="1582" y="1997"/>
              <a:ext cx="4112" cy="3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r>
                <a:rPr kumimoji="0" lang="th-TH" altLang="th-TH" sz="36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(จะทำไปทำไม</a:t>
              </a:r>
              <a:r>
                <a:rPr kumimoji="0" lang="en-US" altLang="th-TH" sz="36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?</a:t>
              </a:r>
              <a:r>
                <a:rPr kumimoji="0" lang="th-TH" altLang="th-TH" sz="36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)</a:t>
              </a:r>
              <a:r>
                <a:rPr kumimoji="0" lang="en-US" altLang="th-TH" sz="36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..</a:t>
              </a:r>
              <a:r>
                <a:rPr kumimoji="0" lang="th-TH" altLang="th-TH" sz="36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จะต้องวิเคราะห์ว่า...</a:t>
              </a:r>
              <a:r>
                <a:rPr kumimoji="0" lang="th-TH" altLang="th-TH" sz="3600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</a:t>
              </a:r>
            </a:p>
            <a:p>
              <a:pPr eaLnBrk="1" hangingPunct="1"/>
              <a:endParaRPr kumimoji="0" lang="th-TH" altLang="th-TH" sz="4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โครงการนั้นมีเหตุผลอย่างไรที่จะต้อง</a:t>
              </a:r>
              <a:r>
                <a:rPr kumimoji="0" lang="th-TH" altLang="th-TH" sz="3200" b="1" dirty="0" smtClean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ทำ มีความ</a:t>
              </a: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จำเป็นอย่างไรจึงต้องทำโครงการนี้</a:t>
              </a:r>
            </a:p>
            <a:p>
              <a:pPr eaLnBrk="1" hangingPunct="1">
                <a:lnSpc>
                  <a:spcPct val="150000"/>
                </a:lnSpc>
              </a:pPr>
              <a:r>
                <a:rPr kumimoji="0" lang="th-TH" altLang="th-TH" sz="3200" b="1" dirty="0" smtClean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ข้อมูล</a:t>
              </a: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สภาพปัญหา ข้อมูลสภาพแวดล้อมทั่วไปเกี่ยวกับโครงการที่นำเสนอเพื่อขออนุมัติโครงการต้องชัดเจน ครบถ้วน </a:t>
              </a:r>
              <a:r>
                <a:rPr kumimoji="0" lang="th-TH" altLang="th-TH" sz="3200" b="1" dirty="0" smtClean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และ      เป็น</a:t>
              </a:r>
              <a:r>
                <a:rPr kumimoji="0" lang="th-TH" alt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จริง</a:t>
              </a:r>
            </a:p>
          </p:txBody>
        </p:sp>
      </p:grpSp>
      <p:sp>
        <p:nvSpPr>
          <p:cNvPr id="5" name="Right Arrow 4"/>
          <p:cNvSpPr/>
          <p:nvPr/>
        </p:nvSpPr>
        <p:spPr>
          <a:xfrm>
            <a:off x="953150" y="2564904"/>
            <a:ext cx="499560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ight Arrow 5"/>
          <p:cNvSpPr/>
          <p:nvPr/>
        </p:nvSpPr>
        <p:spPr>
          <a:xfrm>
            <a:off x="1006188" y="4010769"/>
            <a:ext cx="499560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999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2416</Words>
  <Application>Microsoft Office PowerPoint</Application>
  <PresentationFormat>On-screen Show (4:3)</PresentationFormat>
  <Paragraphs>447</Paragraphs>
  <Slides>60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76" baseType="lpstr">
      <vt:lpstr>맑은 고딕</vt:lpstr>
      <vt:lpstr>Angsana New</vt:lpstr>
      <vt:lpstr>AngsanaNew</vt:lpstr>
      <vt:lpstr>Arial</vt:lpstr>
      <vt:lpstr>Calibri</vt:lpstr>
      <vt:lpstr>Comic Sans MS</vt:lpstr>
      <vt:lpstr>Cordia New</vt:lpstr>
      <vt:lpstr>CordiaUPC</vt:lpstr>
      <vt:lpstr>JasmineUPC</vt:lpstr>
      <vt:lpstr>新細明體</vt:lpstr>
      <vt:lpstr>Tahoma</vt:lpstr>
      <vt:lpstr>TH SarabunPSK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หลักการและเหตุผล</vt:lpstr>
      <vt:lpstr>โครงสร้างหลักการและเหตุผล</vt:lpstr>
      <vt:lpstr>หลักการและเหตุผล</vt:lpstr>
      <vt:lpstr>PowerPoint Presentation</vt:lpstr>
      <vt:lpstr>PowerPoint Presentation</vt:lpstr>
      <vt:lpstr>วัตถุประสงค์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เป้าหมาย</vt:lpstr>
      <vt:lpstr>PowerPoint Presentation</vt:lpstr>
      <vt:lpstr> วิธีดำเนินการ</vt:lpstr>
      <vt:lpstr> เทคนิคในการเขียนวิธีดำเนินการ</vt:lpstr>
      <vt:lpstr>PowerPoint Presentation</vt:lpstr>
      <vt:lpstr> ผู้รับผิดชอบโครงการ</vt:lpstr>
      <vt:lpstr>งบประมาณ</vt:lpstr>
      <vt:lpstr>ตัวอย่างการคำนวณงบประมาณ</vt:lpstr>
      <vt:lpstr>PowerPoint Presentation</vt:lpstr>
      <vt:lpstr>PowerPoint Presentation</vt:lpstr>
      <vt:lpstr>ลักษณะของความเสี่ยง</vt:lpstr>
      <vt:lpstr>ตัวอย่างการเขียนความเสี่ยงของโครงการ</vt:lpstr>
      <vt:lpstr>PowerPoint Presentation</vt:lpstr>
      <vt:lpstr>ระยะเวลา</vt:lpstr>
      <vt:lpstr>การประเมินผล</vt:lpstr>
      <vt:lpstr>ผลการดำเนินงาน = ผลผลิต + ผลลัพธ์</vt:lpstr>
      <vt:lpstr>ผลผลิต (Output) </vt:lpstr>
      <vt:lpstr>ผลลัพธ์ (Outcome)</vt:lpstr>
      <vt:lpstr>ผลที่คาดว่าจะได้รับ</vt:lpstr>
      <vt:lpstr>PowerPoint Presentation</vt:lpstr>
      <vt:lpstr>PowerPoint Presentation</vt:lpstr>
      <vt:lpstr>PowerPoint Presentation</vt:lpstr>
      <vt:lpstr>PowerPoint Presentation</vt:lpstr>
      <vt:lpstr>รายงานผลการดำเนินโครงการ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กุลชลี จงเจริญ</cp:lastModifiedBy>
  <cp:revision>86</cp:revision>
  <dcterms:created xsi:type="dcterms:W3CDTF">2014-04-01T16:35:38Z</dcterms:created>
  <dcterms:modified xsi:type="dcterms:W3CDTF">2019-08-30T15:35:03Z</dcterms:modified>
</cp:coreProperties>
</file>